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590" r:id="rId2"/>
    <p:sldId id="375" r:id="rId3"/>
    <p:sldId id="623" r:id="rId4"/>
    <p:sldId id="582" r:id="rId5"/>
    <p:sldId id="609" r:id="rId6"/>
    <p:sldId id="618" r:id="rId7"/>
    <p:sldId id="619" r:id="rId8"/>
    <p:sldId id="624" r:id="rId9"/>
    <p:sldId id="625" r:id="rId10"/>
    <p:sldId id="611" r:id="rId11"/>
    <p:sldId id="626" r:id="rId12"/>
    <p:sldId id="603" r:id="rId13"/>
    <p:sldId id="597" r:id="rId14"/>
    <p:sldId id="600" r:id="rId15"/>
    <p:sldId id="630" r:id="rId16"/>
    <p:sldId id="627" r:id="rId17"/>
    <p:sldId id="628" r:id="rId18"/>
    <p:sldId id="629" r:id="rId19"/>
    <p:sldId id="602" r:id="rId20"/>
    <p:sldId id="598" r:id="rId21"/>
    <p:sldId id="601" r:id="rId22"/>
    <p:sldId id="606" r:id="rId23"/>
    <p:sldId id="604" r:id="rId24"/>
    <p:sldId id="612" r:id="rId25"/>
    <p:sldId id="621" r:id="rId26"/>
  </p:sldIdLst>
  <p:sldSz cx="9906000" cy="6858000" type="A4"/>
  <p:notesSz cx="6797675" cy="9926638"/>
  <p:embeddedFontLst>
    <p:embeddedFont>
      <p:font typeface="a옛날사진관4" panose="02020600000000000000" pitchFamily="18" charset="-127"/>
      <p:regular r:id="rId28"/>
    </p:embeddedFont>
    <p:embeddedFont>
      <p:font typeface="a옛날사진관2" panose="02020600000000000000" pitchFamily="18" charset="-127"/>
      <p:regular r:id="rId29"/>
    </p:embeddedFont>
    <p:embeddedFont>
      <p:font typeface="a타임머신" panose="02020600000000000000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90"/>
            <p14:sldId id="375"/>
          </p14:sldIdLst>
        </p14:section>
        <p14:section name="소개" id="{A7308D3B-8F02-4306-AABD-28C12F3F7A11}">
          <p14:sldIdLst>
            <p14:sldId id="623"/>
            <p14:sldId id="582"/>
            <p14:sldId id="609"/>
            <p14:sldId id="618"/>
          </p14:sldIdLst>
        </p14:section>
        <p14:section name="기능" id="{882452D3-D04E-4440-AE9F-DDA1BC499D09}">
          <p14:sldIdLst>
            <p14:sldId id="619"/>
            <p14:sldId id="624"/>
            <p14:sldId id="625"/>
          </p14:sldIdLst>
        </p14:section>
        <p14:section name="기술 시작" id="{F2739D3F-6FBD-465D-9402-3E3BE285D235}">
          <p14:sldIdLst>
            <p14:sldId id="611"/>
          </p14:sldIdLst>
        </p14:section>
        <p14:section name="임현지_기술" id="{E9FBD829-5D1D-412E-95DF-8FFE04478DAA}">
          <p14:sldIdLst>
            <p14:sldId id="626"/>
            <p14:sldId id="603"/>
            <p14:sldId id="597"/>
            <p14:sldId id="600"/>
            <p14:sldId id="630"/>
            <p14:sldId id="627"/>
            <p14:sldId id="628"/>
            <p14:sldId id="629"/>
          </p14:sldIdLst>
        </p14:section>
        <p14:section name="기술_상속" id="{F06F7963-2867-4F7B-BD05-96C421CAB710}">
          <p14:sldIdLst>
            <p14:sldId id="602"/>
          </p14:sldIdLst>
        </p14:section>
        <p14:section name="기술_아이템" id="{04C8DC3B-2EEF-41D9-B459-CC01CEA42E4F}">
          <p14:sldIdLst>
            <p14:sldId id="598"/>
            <p14:sldId id="601"/>
          </p14:sldIdLst>
        </p14:section>
        <p14:section name="기술_인벤토리" id="{2428E3DF-769E-4690-8F83-B34F7D3D50EC}">
          <p14:sldIdLst>
            <p14:sldId id="606"/>
          </p14:sldIdLst>
        </p14:section>
        <p14:section name="기술_퀘스트" id="{0A4F247A-E7D6-4B7B-9319-F1692437543A}">
          <p14:sldIdLst>
            <p14:sldId id="604"/>
          </p14:sldIdLst>
        </p14:section>
        <p14:section name="기타 사용 기술" id="{4E4B17BF-CB81-4C92-ABED-311CD53C6766}">
          <p14:sldIdLst>
            <p14:sldId id="612"/>
          </p14:sldIdLst>
        </p14:section>
        <p14:section name="끝" id="{5B287502-5139-4A58-A265-7EF2ABF609CD}">
          <p14:sldIdLst>
            <p14:sldId id="6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054"/>
    <a:srgbClr val="9966FF"/>
    <a:srgbClr val="262626"/>
    <a:srgbClr val="1A1A1A"/>
    <a:srgbClr val="66FFCC"/>
    <a:srgbClr val="1D1D1B"/>
    <a:srgbClr val="FFE48F"/>
    <a:srgbClr val="4E4D5E"/>
    <a:srgbClr val="ABAABA"/>
    <a:srgbClr val="DE2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452" autoAdjust="0"/>
  </p:normalViewPr>
  <p:slideViewPr>
    <p:cSldViewPr snapToGrid="0">
      <p:cViewPr varScale="1">
        <p:scale>
          <a:sx n="104" d="100"/>
          <a:sy n="104" d="100"/>
        </p:scale>
        <p:origin x="1026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968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04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67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644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74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331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390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35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636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1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8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A1AB3-0D09-4229-8046-2E50F36D284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56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365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94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770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01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909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7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611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1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2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64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4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51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0">
            <a:extLst>
              <a:ext uri="{FF2B5EF4-FFF2-40B4-BE49-F238E27FC236}">
                <a16:creationId xmlns:a16="http://schemas.microsoft.com/office/drawing/2014/main" id="{91E0D351-AB1A-4EDA-A4A5-457D22E47FE7}"/>
              </a:ext>
            </a:extLst>
          </p:cNvPr>
          <p:cNvSpPr>
            <a:spLocks/>
          </p:cNvSpPr>
          <p:nvPr/>
        </p:nvSpPr>
        <p:spPr bwMode="auto">
          <a:xfrm rot="10800000">
            <a:off x="3847969" y="2110434"/>
            <a:ext cx="2071770" cy="2503831"/>
          </a:xfrm>
          <a:custGeom>
            <a:avLst/>
            <a:gdLst>
              <a:gd name="T0" fmla="*/ 352 w 4050"/>
              <a:gd name="T1" fmla="*/ 0 h 3508"/>
              <a:gd name="T2" fmla="*/ 0 w 4050"/>
              <a:gd name="T3" fmla="*/ 610 h 3508"/>
              <a:gd name="T4" fmla="*/ 1673 w 4050"/>
              <a:gd name="T5" fmla="*/ 3508 h 3508"/>
              <a:gd name="T6" fmla="*/ 2377 w 4050"/>
              <a:gd name="T7" fmla="*/ 3508 h 3508"/>
              <a:gd name="T8" fmla="*/ 4050 w 4050"/>
              <a:gd name="T9" fmla="*/ 610 h 3508"/>
              <a:gd name="T10" fmla="*/ 3698 w 4050"/>
              <a:gd name="T11" fmla="*/ 0 h 3508"/>
              <a:gd name="T12" fmla="*/ 352 w 4050"/>
              <a:gd name="T13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50" h="3508">
                <a:moveTo>
                  <a:pt x="352" y="0"/>
                </a:moveTo>
                <a:cubicBezTo>
                  <a:pt x="196" y="271"/>
                  <a:pt x="157" y="339"/>
                  <a:pt x="0" y="610"/>
                </a:cubicBezTo>
                <a:cubicBezTo>
                  <a:pt x="1673" y="3508"/>
                  <a:pt x="1673" y="3508"/>
                  <a:pt x="1673" y="3508"/>
                </a:cubicBezTo>
                <a:cubicBezTo>
                  <a:pt x="1986" y="3508"/>
                  <a:pt x="2064" y="3508"/>
                  <a:pt x="2377" y="3508"/>
                </a:cubicBezTo>
                <a:cubicBezTo>
                  <a:pt x="4050" y="610"/>
                  <a:pt x="4050" y="610"/>
                  <a:pt x="4050" y="610"/>
                </a:cubicBezTo>
                <a:cubicBezTo>
                  <a:pt x="3894" y="339"/>
                  <a:pt x="3854" y="271"/>
                  <a:pt x="3698" y="0"/>
                </a:cubicBezTo>
                <a:lnTo>
                  <a:pt x="352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FFF7F9B-1469-455F-BCBF-2917EF41048F}"/>
              </a:ext>
            </a:extLst>
          </p:cNvPr>
          <p:cNvSpPr/>
          <p:nvPr/>
        </p:nvSpPr>
        <p:spPr>
          <a:xfrm>
            <a:off x="2498431" y="1012368"/>
            <a:ext cx="4902494" cy="4902492"/>
          </a:xfrm>
          <a:prstGeom prst="ellipse">
            <a:avLst/>
          </a:prstGeom>
          <a:noFill/>
          <a:ln w="6350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CF3318-ED3D-487D-A06D-16FAEBE0DE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07181" y="-37245"/>
            <a:ext cx="2998247" cy="5194436"/>
          </a:xfrm>
          <a:prstGeom prst="lin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CE58497-EF9B-4721-994D-5BF44315835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763601" y="831823"/>
            <a:ext cx="3426990" cy="5988932"/>
          </a:xfrm>
          <a:prstGeom prst="lin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13B70E9-E5CF-4542-88EF-36381CB17836}"/>
              </a:ext>
            </a:extLst>
          </p:cNvPr>
          <p:cNvCxnSpPr>
            <a:cxnSpLocks/>
            <a:stCxn id="9" idx="5"/>
          </p:cNvCxnSpPr>
          <p:nvPr/>
        </p:nvCxnSpPr>
        <p:spPr>
          <a:xfrm flipV="1">
            <a:off x="2462981" y="4702389"/>
            <a:ext cx="7443019" cy="42134"/>
          </a:xfrm>
          <a:prstGeom prst="lin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FA55B60-FFF9-404D-9F3E-3CFFF3926DC7}"/>
              </a:ext>
            </a:extLst>
          </p:cNvPr>
          <p:cNvSpPr/>
          <p:nvPr/>
        </p:nvSpPr>
        <p:spPr>
          <a:xfrm>
            <a:off x="2152995" y="646856"/>
            <a:ext cx="5562256" cy="5562256"/>
          </a:xfrm>
          <a:prstGeom prst="ellips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6F85153-45C8-4CC6-B3A9-9179CEA7C61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347420" y="1824686"/>
            <a:ext cx="3207450" cy="2785414"/>
          </a:xfrm>
          <a:custGeom>
            <a:avLst/>
            <a:gdLst>
              <a:gd name="T0" fmla="*/ 6383 w 6990"/>
              <a:gd name="T1" fmla="*/ 0 h 6054"/>
              <a:gd name="T2" fmla="*/ 608 w 6990"/>
              <a:gd name="T3" fmla="*/ 0 h 6054"/>
              <a:gd name="T4" fmla="*/ 0 w 6990"/>
              <a:gd name="T5" fmla="*/ 1053 h 6054"/>
              <a:gd name="T6" fmla="*/ 2887 w 6990"/>
              <a:gd name="T7" fmla="*/ 6054 h 6054"/>
              <a:gd name="T8" fmla="*/ 4103 w 6990"/>
              <a:gd name="T9" fmla="*/ 6054 h 6054"/>
              <a:gd name="T10" fmla="*/ 6990 w 6990"/>
              <a:gd name="T11" fmla="*/ 1053 h 6054"/>
              <a:gd name="T12" fmla="*/ 6383 w 6990"/>
              <a:gd name="T13" fmla="*/ 0 h 6054"/>
              <a:gd name="T14" fmla="*/ 3847 w 6990"/>
              <a:gd name="T15" fmla="*/ 4365 h 6054"/>
              <a:gd name="T16" fmla="*/ 3143 w 6990"/>
              <a:gd name="T17" fmla="*/ 4365 h 6054"/>
              <a:gd name="T18" fmla="*/ 1470 w 6990"/>
              <a:gd name="T19" fmla="*/ 1467 h 6054"/>
              <a:gd name="T20" fmla="*/ 1822 w 6990"/>
              <a:gd name="T21" fmla="*/ 857 h 6054"/>
              <a:gd name="T22" fmla="*/ 5168 w 6990"/>
              <a:gd name="T23" fmla="*/ 857 h 6054"/>
              <a:gd name="T24" fmla="*/ 5520 w 6990"/>
              <a:gd name="T25" fmla="*/ 1467 h 6054"/>
              <a:gd name="T26" fmla="*/ 3847 w 6990"/>
              <a:gd name="T27" fmla="*/ 4365 h 6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90" h="6054">
                <a:moveTo>
                  <a:pt x="638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2887" y="6054"/>
                  <a:pt x="2887" y="6054"/>
                  <a:pt x="2887" y="6054"/>
                </a:cubicBezTo>
                <a:cubicBezTo>
                  <a:pt x="3428" y="6054"/>
                  <a:pt x="3563" y="6054"/>
                  <a:pt x="4103" y="6054"/>
                </a:cubicBezTo>
                <a:cubicBezTo>
                  <a:pt x="6990" y="1053"/>
                  <a:pt x="6990" y="1053"/>
                  <a:pt x="6990" y="1053"/>
                </a:cubicBezTo>
                <a:cubicBezTo>
                  <a:pt x="6720" y="585"/>
                  <a:pt x="6653" y="468"/>
                  <a:pt x="6383" y="0"/>
                </a:cubicBezTo>
                <a:close/>
                <a:moveTo>
                  <a:pt x="3847" y="4365"/>
                </a:moveTo>
                <a:cubicBezTo>
                  <a:pt x="3534" y="4365"/>
                  <a:pt x="3456" y="4365"/>
                  <a:pt x="3143" y="4365"/>
                </a:cubicBezTo>
                <a:cubicBezTo>
                  <a:pt x="1470" y="1467"/>
                  <a:pt x="1470" y="1467"/>
                  <a:pt x="1470" y="1467"/>
                </a:cubicBezTo>
                <a:cubicBezTo>
                  <a:pt x="1627" y="1196"/>
                  <a:pt x="1666" y="1128"/>
                  <a:pt x="1822" y="857"/>
                </a:cubicBezTo>
                <a:cubicBezTo>
                  <a:pt x="5168" y="857"/>
                  <a:pt x="5168" y="857"/>
                  <a:pt x="5168" y="857"/>
                </a:cubicBezTo>
                <a:cubicBezTo>
                  <a:pt x="5324" y="1128"/>
                  <a:pt x="5364" y="1196"/>
                  <a:pt x="5520" y="1467"/>
                </a:cubicBezTo>
                <a:lnTo>
                  <a:pt x="3847" y="4365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85DAB96-0AC1-4304-BAF0-31FA0B358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9810" y="825834"/>
            <a:ext cx="0" cy="0"/>
          </a:xfrm>
          <a:prstGeom prst="line">
            <a:avLst/>
          </a:prstGeom>
          <a:noFill/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B8F8ABC0-8F5B-4046-AE7F-417486E34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817" y="4209096"/>
            <a:ext cx="3312368" cy="401005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828000" tIns="0" rIns="828000" bIns="36000" anchor="ctr">
            <a:noAutofit/>
          </a:bodyPr>
          <a:lstStyle/>
          <a:p>
            <a:pPr lvl="0" algn="dist"/>
            <a:r>
              <a:rPr lang="en-US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ADSTOREPOST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1F2CC86-74AA-48E8-9FA3-81911D33D234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910942" y="1371737"/>
            <a:ext cx="4080408" cy="3542890"/>
          </a:xfrm>
          <a:custGeom>
            <a:avLst/>
            <a:gdLst>
              <a:gd name="T0" fmla="*/ 9463 w 10070"/>
              <a:gd name="T1" fmla="*/ 0 h 8721"/>
              <a:gd name="T2" fmla="*/ 608 w 10070"/>
              <a:gd name="T3" fmla="*/ 0 h 8721"/>
              <a:gd name="T4" fmla="*/ 0 w 10070"/>
              <a:gd name="T5" fmla="*/ 1053 h 8721"/>
              <a:gd name="T6" fmla="*/ 4427 w 10070"/>
              <a:gd name="T7" fmla="*/ 8721 h 8721"/>
              <a:gd name="T8" fmla="*/ 5643 w 10070"/>
              <a:gd name="T9" fmla="*/ 8721 h 8721"/>
              <a:gd name="T10" fmla="*/ 10070 w 10070"/>
              <a:gd name="T11" fmla="*/ 1053 h 8721"/>
              <a:gd name="T12" fmla="*/ 9463 w 10070"/>
              <a:gd name="T13" fmla="*/ 0 h 8721"/>
              <a:gd name="T14" fmla="*/ 5643 w 10070"/>
              <a:gd name="T15" fmla="*/ 6943 h 8721"/>
              <a:gd name="T16" fmla="*/ 4427 w 10070"/>
              <a:gd name="T17" fmla="*/ 6943 h 8721"/>
              <a:gd name="T18" fmla="*/ 1540 w 10070"/>
              <a:gd name="T19" fmla="*/ 1942 h 8721"/>
              <a:gd name="T20" fmla="*/ 2148 w 10070"/>
              <a:gd name="T21" fmla="*/ 889 h 8721"/>
              <a:gd name="T22" fmla="*/ 7923 w 10070"/>
              <a:gd name="T23" fmla="*/ 889 h 8721"/>
              <a:gd name="T24" fmla="*/ 8530 w 10070"/>
              <a:gd name="T25" fmla="*/ 1942 h 8721"/>
              <a:gd name="T26" fmla="*/ 5643 w 10070"/>
              <a:gd name="T27" fmla="*/ 6943 h 8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70" h="8721">
                <a:moveTo>
                  <a:pt x="946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4427" y="8721"/>
                  <a:pt x="4427" y="8721"/>
                  <a:pt x="4427" y="8721"/>
                </a:cubicBezTo>
                <a:cubicBezTo>
                  <a:pt x="4968" y="8721"/>
                  <a:pt x="5103" y="8721"/>
                  <a:pt x="5643" y="8721"/>
                </a:cubicBezTo>
                <a:cubicBezTo>
                  <a:pt x="10070" y="1053"/>
                  <a:pt x="10070" y="1053"/>
                  <a:pt x="10070" y="1053"/>
                </a:cubicBezTo>
                <a:cubicBezTo>
                  <a:pt x="9800" y="585"/>
                  <a:pt x="9733" y="468"/>
                  <a:pt x="9463" y="0"/>
                </a:cubicBezTo>
                <a:close/>
                <a:moveTo>
                  <a:pt x="5643" y="6943"/>
                </a:moveTo>
                <a:cubicBezTo>
                  <a:pt x="5103" y="6943"/>
                  <a:pt x="4968" y="6943"/>
                  <a:pt x="4427" y="6943"/>
                </a:cubicBezTo>
                <a:cubicBezTo>
                  <a:pt x="1540" y="1942"/>
                  <a:pt x="1540" y="1942"/>
                  <a:pt x="1540" y="1942"/>
                </a:cubicBezTo>
                <a:cubicBezTo>
                  <a:pt x="1810" y="1474"/>
                  <a:pt x="1878" y="1357"/>
                  <a:pt x="2148" y="889"/>
                </a:cubicBezTo>
                <a:cubicBezTo>
                  <a:pt x="7923" y="889"/>
                  <a:pt x="7923" y="889"/>
                  <a:pt x="7923" y="889"/>
                </a:cubicBezTo>
                <a:cubicBezTo>
                  <a:pt x="8193" y="1357"/>
                  <a:pt x="8260" y="1474"/>
                  <a:pt x="8530" y="1942"/>
                </a:cubicBezTo>
                <a:lnTo>
                  <a:pt x="5643" y="6943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C23B37C-1D54-4968-B8CB-7CF83651F28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462981" y="831823"/>
            <a:ext cx="4980038" cy="4325368"/>
          </a:xfrm>
          <a:custGeom>
            <a:avLst/>
            <a:gdLst>
              <a:gd name="T0" fmla="*/ 12136 w 12744"/>
              <a:gd name="T1" fmla="*/ 0 h 11037"/>
              <a:gd name="T2" fmla="*/ 608 w 12744"/>
              <a:gd name="T3" fmla="*/ 0 h 11037"/>
              <a:gd name="T4" fmla="*/ 0 w 12744"/>
              <a:gd name="T5" fmla="*/ 1053 h 11037"/>
              <a:gd name="T6" fmla="*/ 5764 w 12744"/>
              <a:gd name="T7" fmla="*/ 11037 h 11037"/>
              <a:gd name="T8" fmla="*/ 6980 w 12744"/>
              <a:gd name="T9" fmla="*/ 11037 h 11037"/>
              <a:gd name="T10" fmla="*/ 12744 w 12744"/>
              <a:gd name="T11" fmla="*/ 1053 h 11037"/>
              <a:gd name="T12" fmla="*/ 12136 w 12744"/>
              <a:gd name="T13" fmla="*/ 0 h 11037"/>
              <a:gd name="T14" fmla="*/ 6980 w 12744"/>
              <a:gd name="T15" fmla="*/ 9442 h 11037"/>
              <a:gd name="T16" fmla="*/ 5764 w 12744"/>
              <a:gd name="T17" fmla="*/ 9442 h 11037"/>
              <a:gd name="T18" fmla="*/ 1350 w 12744"/>
              <a:gd name="T19" fmla="*/ 1796 h 11037"/>
              <a:gd name="T20" fmla="*/ 1957 w 12744"/>
              <a:gd name="T21" fmla="*/ 743 h 11037"/>
              <a:gd name="T22" fmla="*/ 10787 w 12744"/>
              <a:gd name="T23" fmla="*/ 743 h 11037"/>
              <a:gd name="T24" fmla="*/ 11394 w 12744"/>
              <a:gd name="T25" fmla="*/ 1796 h 11037"/>
              <a:gd name="T26" fmla="*/ 6980 w 12744"/>
              <a:gd name="T27" fmla="*/ 9442 h 1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44" h="11037">
                <a:moveTo>
                  <a:pt x="12136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5764" y="11037"/>
                  <a:pt x="5764" y="11037"/>
                  <a:pt x="5764" y="11037"/>
                </a:cubicBezTo>
                <a:cubicBezTo>
                  <a:pt x="6304" y="11037"/>
                  <a:pt x="6440" y="11037"/>
                  <a:pt x="6980" y="11037"/>
                </a:cubicBezTo>
                <a:cubicBezTo>
                  <a:pt x="12744" y="1053"/>
                  <a:pt x="12744" y="1053"/>
                  <a:pt x="12744" y="1053"/>
                </a:cubicBezTo>
                <a:cubicBezTo>
                  <a:pt x="12474" y="585"/>
                  <a:pt x="12406" y="468"/>
                  <a:pt x="12136" y="0"/>
                </a:cubicBezTo>
                <a:close/>
                <a:moveTo>
                  <a:pt x="6980" y="9442"/>
                </a:moveTo>
                <a:cubicBezTo>
                  <a:pt x="6440" y="9442"/>
                  <a:pt x="6304" y="9442"/>
                  <a:pt x="5764" y="9442"/>
                </a:cubicBezTo>
                <a:cubicBezTo>
                  <a:pt x="1350" y="1796"/>
                  <a:pt x="1350" y="1796"/>
                  <a:pt x="1350" y="1796"/>
                </a:cubicBezTo>
                <a:cubicBezTo>
                  <a:pt x="1620" y="1328"/>
                  <a:pt x="1687" y="1211"/>
                  <a:pt x="1957" y="743"/>
                </a:cubicBezTo>
                <a:cubicBezTo>
                  <a:pt x="10787" y="743"/>
                  <a:pt x="10787" y="743"/>
                  <a:pt x="10787" y="743"/>
                </a:cubicBezTo>
                <a:cubicBezTo>
                  <a:pt x="11057" y="1211"/>
                  <a:pt x="11124" y="1328"/>
                  <a:pt x="11394" y="1796"/>
                </a:cubicBezTo>
                <a:lnTo>
                  <a:pt x="6980" y="9442"/>
                </a:lnTo>
                <a:close/>
              </a:path>
            </a:pathLst>
          </a:cu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7A0BF-38CC-46D5-A476-491DF94CF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68" y="1559565"/>
            <a:ext cx="6059820" cy="370600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FFC98E-DB5C-4B42-A5A0-2B31D6CB88C7}"/>
              </a:ext>
            </a:extLst>
          </p:cNvPr>
          <p:cNvSpPr/>
          <p:nvPr/>
        </p:nvSpPr>
        <p:spPr>
          <a:xfrm>
            <a:off x="8142399" y="5667543"/>
            <a:ext cx="1201883" cy="80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이수용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임현지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20400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332137" y="3087578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217335" y="332422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기능 구현을 위해 사용한 기술들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5662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3A25824B-F4E5-43F4-A638-EDD613FB0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5" y="2342849"/>
            <a:ext cx="3240362" cy="3959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31A4A-6604-4BFE-AB65-721EC910D37F}"/>
              </a:ext>
            </a:extLst>
          </p:cNvPr>
          <p:cNvSpPr txBox="1"/>
          <p:nvPr/>
        </p:nvSpPr>
        <p:spPr>
          <a:xfrm>
            <a:off x="5961111" y="3215449"/>
            <a:ext cx="29523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횃불에 정해진 순서대로 불을 붙이면 시네카메라가 작동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marL="171450" indent="-171450">
              <a:buFontTx/>
              <a:buChar char="-"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Player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의 </a:t>
            </a:r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orderString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에 횃불의 번호를 받아와 비교한다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marL="171450" indent="-171450">
              <a:buFontTx/>
              <a:buChar char="-"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marL="171450" indent="-171450">
              <a:buFontTx/>
              <a:buChar char="-"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Cine Camera Actor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및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2F2F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Sequence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2F2F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를 사용하며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2F2F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 Level </a:t>
            </a:r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2F2F2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BluePrint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에서 용의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wake up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여부를 받아와 장면을 재생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ko-KR" altLang="en-US" sz="1400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C8EAD26A-B046-40B4-8982-66E4E2D99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73" y="1663010"/>
            <a:ext cx="5040214" cy="463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DRAGON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pic>
        <p:nvPicPr>
          <p:cNvPr id="5" name="KakaoTalk_20210808_224235741">
            <a:hlinkClick r:id="" action="ppaction://media"/>
            <a:extLst>
              <a:ext uri="{FF2B5EF4-FFF2-40B4-BE49-F238E27FC236}">
                <a16:creationId xmlns:a16="http://schemas.microsoft.com/office/drawing/2014/main" id="{6BF2D447-4377-43ED-85BD-B8DB5F8290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126" y="2027730"/>
            <a:ext cx="4587307" cy="24681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나눔스퀘어 Bold" panose="020B0600000101010101" pitchFamily="50" charset="-127"/>
                <a:cs typeface="+mj-cs"/>
              </a:rPr>
              <a:t>PLANET - FIRE</a:t>
            </a: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5ACC03C8-B160-45DA-9CFA-6A7DF8C6DA63}"/>
              </a:ext>
            </a:extLst>
          </p:cNvPr>
          <p:cNvSpPr txBox="1">
            <a:spLocks/>
          </p:cNvSpPr>
          <p:nvPr/>
        </p:nvSpPr>
        <p:spPr>
          <a:xfrm>
            <a:off x="6033120" y="2516260"/>
            <a:ext cx="1605151" cy="52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CINE CAMERA</a:t>
            </a:r>
            <a:endParaRPr lang="ko-KR" altLang="en-US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915D620-0AB3-4181-8D63-95E9B4FEB858}"/>
              </a:ext>
            </a:extLst>
          </p:cNvPr>
          <p:cNvCxnSpPr>
            <a:cxnSpLocks/>
          </p:cNvCxnSpPr>
          <p:nvPr/>
        </p:nvCxnSpPr>
        <p:spPr>
          <a:xfrm>
            <a:off x="6130331" y="2996713"/>
            <a:ext cx="1279339" cy="0"/>
          </a:xfrm>
          <a:prstGeom prst="line">
            <a:avLst/>
          </a:prstGeom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408DE8-B29C-4C17-A7F4-A9380C5E0D61}"/>
              </a:ext>
            </a:extLst>
          </p:cNvPr>
          <p:cNvCxnSpPr>
            <a:cxnSpLocks/>
          </p:cNvCxnSpPr>
          <p:nvPr/>
        </p:nvCxnSpPr>
        <p:spPr>
          <a:xfrm>
            <a:off x="1607996" y="5157193"/>
            <a:ext cx="2696932" cy="0"/>
          </a:xfrm>
          <a:prstGeom prst="line">
            <a:avLst/>
          </a:prstGeom>
          <a:ln w="1905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125">
            <a:extLst>
              <a:ext uri="{FF2B5EF4-FFF2-40B4-BE49-F238E27FC236}">
                <a16:creationId xmlns:a16="http://schemas.microsoft.com/office/drawing/2014/main" id="{F99029A9-A4C7-48D4-BD1B-8D2B17BC8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094" y="1731086"/>
            <a:ext cx="615372" cy="644033"/>
          </a:xfrm>
          <a:prstGeom prst="diamond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5" name="직사각형 125">
            <a:extLst>
              <a:ext uri="{FF2B5EF4-FFF2-40B4-BE49-F238E27FC236}">
                <a16:creationId xmlns:a16="http://schemas.microsoft.com/office/drawing/2014/main" id="{A20FE576-B6E8-4572-85E8-B282552E3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120" y="4554277"/>
            <a:ext cx="173077" cy="181138"/>
          </a:xfrm>
          <a:prstGeom prst="diamond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125">
            <a:extLst>
              <a:ext uri="{FF2B5EF4-FFF2-40B4-BE49-F238E27FC236}">
                <a16:creationId xmlns:a16="http://schemas.microsoft.com/office/drawing/2014/main" id="{874A0A77-993E-4A8B-BF5A-CE071E679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120" y="3936839"/>
            <a:ext cx="173077" cy="181138"/>
          </a:xfrm>
          <a:prstGeom prst="diamond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194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3A25824B-F4E5-43F4-A638-EDD613FB0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095" y="2342849"/>
            <a:ext cx="3240362" cy="3959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31A4A-6604-4BFE-AB65-721EC910D37F}"/>
              </a:ext>
            </a:extLst>
          </p:cNvPr>
          <p:cNvSpPr txBox="1"/>
          <p:nvPr/>
        </p:nvSpPr>
        <p:spPr>
          <a:xfrm>
            <a:off x="5961111" y="3215449"/>
            <a:ext cx="2952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 공중공격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(Spread/Spit)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비행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육지공격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(Bite/Claw) </a:t>
            </a:r>
          </a:p>
          <a:p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marL="171450" indent="-171450">
              <a:buFontTx/>
              <a:buChar char="-"/>
            </a:pPr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PatternTime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을 게임시간으로 받아와 일정 시간을 넘기면 다음 패턴으로 진행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ko-KR" altLang="en-US" sz="1400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C8EAD26A-B046-40B4-8982-66E4E2D99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73" y="1663010"/>
            <a:ext cx="5040214" cy="463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DRAGON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PLANET - FIRE</a:t>
            </a: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5ACC03C8-B160-45DA-9CFA-6A7DF8C6DA63}"/>
              </a:ext>
            </a:extLst>
          </p:cNvPr>
          <p:cNvSpPr txBox="1">
            <a:spLocks/>
          </p:cNvSpPr>
          <p:nvPr/>
        </p:nvSpPr>
        <p:spPr>
          <a:xfrm>
            <a:off x="6033120" y="2516260"/>
            <a:ext cx="2076407" cy="52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Attack Pattern</a:t>
            </a:r>
            <a:endParaRPr lang="ko-KR" altLang="en-US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915D620-0AB3-4181-8D63-95E9B4FEB858}"/>
              </a:ext>
            </a:extLst>
          </p:cNvPr>
          <p:cNvCxnSpPr>
            <a:cxnSpLocks/>
          </p:cNvCxnSpPr>
          <p:nvPr/>
        </p:nvCxnSpPr>
        <p:spPr>
          <a:xfrm>
            <a:off x="6130331" y="2996713"/>
            <a:ext cx="1279339" cy="0"/>
          </a:xfrm>
          <a:prstGeom prst="line">
            <a:avLst/>
          </a:prstGeom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408DE8-B29C-4C17-A7F4-A9380C5E0D61}"/>
              </a:ext>
            </a:extLst>
          </p:cNvPr>
          <p:cNvCxnSpPr>
            <a:cxnSpLocks/>
          </p:cNvCxnSpPr>
          <p:nvPr/>
        </p:nvCxnSpPr>
        <p:spPr>
          <a:xfrm>
            <a:off x="1607996" y="5157193"/>
            <a:ext cx="2696932" cy="0"/>
          </a:xfrm>
          <a:prstGeom prst="line">
            <a:avLst/>
          </a:prstGeom>
          <a:ln w="1905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125">
            <a:extLst>
              <a:ext uri="{FF2B5EF4-FFF2-40B4-BE49-F238E27FC236}">
                <a16:creationId xmlns:a16="http://schemas.microsoft.com/office/drawing/2014/main" id="{874A0A77-993E-4A8B-BF5A-CE071E679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8465" y="4141591"/>
            <a:ext cx="173077" cy="181138"/>
          </a:xfrm>
          <a:prstGeom prst="diamond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3" name="SpaceWar Preview [NetMode_ Standalone]  (64-bit_Windows)  2021-08-09 10-49-25_Trim">
            <a:hlinkClick r:id="" action="ppaction://media"/>
            <a:extLst>
              <a:ext uri="{FF2B5EF4-FFF2-40B4-BE49-F238E27FC236}">
                <a16:creationId xmlns:a16="http://schemas.microsoft.com/office/drawing/2014/main" id="{758B93F0-19CF-4C60-9423-217585D2DD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543" y="2068185"/>
            <a:ext cx="4548670" cy="2444910"/>
          </a:xfrm>
          <a:prstGeom prst="rect">
            <a:avLst/>
          </a:prstGeom>
        </p:spPr>
      </p:pic>
      <p:sp>
        <p:nvSpPr>
          <p:cNvPr id="23" name="직사각형 125">
            <a:extLst>
              <a:ext uri="{FF2B5EF4-FFF2-40B4-BE49-F238E27FC236}">
                <a16:creationId xmlns:a16="http://schemas.microsoft.com/office/drawing/2014/main" id="{F99029A9-A4C7-48D4-BD1B-8D2B17BC8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094" y="1731086"/>
            <a:ext cx="615372" cy="644033"/>
          </a:xfrm>
          <a:prstGeom prst="diamond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975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A07BD-C6B2-4462-B1A7-5A681F04EE47}"/>
              </a:ext>
            </a:extLst>
          </p:cNvPr>
          <p:cNvGrpSpPr/>
          <p:nvPr/>
        </p:nvGrpSpPr>
        <p:grpSpPr>
          <a:xfrm>
            <a:off x="568673" y="1663010"/>
            <a:ext cx="8591116" cy="4639600"/>
            <a:chOff x="1892772" y="1936091"/>
            <a:chExt cx="6831813" cy="3525305"/>
          </a:xfrm>
        </p:grpSpPr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C8EAD26A-B046-40B4-8982-66E4E2D99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772" y="1936091"/>
              <a:ext cx="4008071" cy="35253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DRAGON</a:t>
              </a: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408DE8-B29C-4C17-A7F4-A9380C5E0D61}"/>
                </a:ext>
              </a:extLst>
            </p:cNvPr>
            <p:cNvCxnSpPr>
              <a:cxnSpLocks/>
            </p:cNvCxnSpPr>
            <p:nvPr/>
          </p:nvCxnSpPr>
          <p:spPr>
            <a:xfrm>
              <a:off x="2719261" y="4591074"/>
              <a:ext cx="2144650" cy="0"/>
            </a:xfrm>
            <a:prstGeom prst="line">
              <a:avLst/>
            </a:prstGeom>
            <a:ln w="1905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28D60070-CDF1-4255-B4B7-55813DA59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70462" y="2320853"/>
              <a:ext cx="2852690" cy="1812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125">
              <a:extLst>
                <a:ext uri="{FF2B5EF4-FFF2-40B4-BE49-F238E27FC236}">
                  <a16:creationId xmlns:a16="http://schemas.microsoft.com/office/drawing/2014/main" id="{F99029A9-A4C7-48D4-BD1B-8D2B17BC8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130" y="1987817"/>
              <a:ext cx="489355" cy="489355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03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3A25824B-F4E5-43F4-A638-EDD613FB0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66" y="2417365"/>
              <a:ext cx="2691319" cy="304403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Ins="360000" bIns="360000" rtlCol="0" anchor="ctr"/>
            <a:lstStyle/>
            <a:p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용을 잡으면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vehicle Dragon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을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spawn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하며 플레이어가 탑승 및 조종 가능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 marL="171450" indent="-171450">
                <a:buFontTx/>
                <a:buChar char="-"/>
              </a:pP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용의 사냥 여부를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save Load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에 저장하여 이전에 용을 잡은 전적이 있다면 다시 행성에 들어왔을 때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재전투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 없이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vehicle Dragon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이용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착륙 시에는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simulate physics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를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true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로 바꾸고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비행 시에는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false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로 설정하여 어디에서 내려도 다시 바닥에서 탑승 가능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</p:txBody>
        </p:sp>
        <p:sp>
          <p:nvSpPr>
            <p:cNvPr id="32" name="내용 개체 틀 1">
              <a:extLst>
                <a:ext uri="{FF2B5EF4-FFF2-40B4-BE49-F238E27FC236}">
                  <a16:creationId xmlns:a16="http://schemas.microsoft.com/office/drawing/2014/main" id="{4D409B61-6F89-4CF7-B76E-C3063C78D1D5}"/>
                </a:ext>
              </a:extLst>
            </p:cNvPr>
            <p:cNvSpPr txBox="1">
              <a:spLocks/>
            </p:cNvSpPr>
            <p:nvPr/>
          </p:nvSpPr>
          <p:spPr>
            <a:xfrm>
              <a:off x="6238236" y="2417365"/>
              <a:ext cx="1421964" cy="46852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Vehicle-Dragon</a:t>
              </a:r>
              <a:endParaRPr lang="ko-KR" altLang="en-US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A3F05E6-FAF5-4B0B-8E35-0D31D7827B4C}"/>
                </a:ext>
              </a:extLst>
            </p:cNvPr>
            <p:cNvCxnSpPr>
              <a:cxnSpLocks/>
            </p:cNvCxnSpPr>
            <p:nvPr/>
          </p:nvCxnSpPr>
          <p:spPr>
            <a:xfrm>
              <a:off x="6324354" y="2842987"/>
              <a:ext cx="1133335" cy="0"/>
            </a:xfrm>
            <a:prstGeom prst="line">
              <a:avLst/>
            </a:prstGeom>
            <a:ln w="349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PLANET - FIRE</a:t>
            </a: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FBB6F754-FD7E-4564-A846-8E6F43E2F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920" y="3998245"/>
            <a:ext cx="173077" cy="181138"/>
          </a:xfrm>
          <a:prstGeom prst="diamond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ADC662BF-E324-43BE-B156-248F6B87C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920" y="5282647"/>
            <a:ext cx="173077" cy="181138"/>
          </a:xfrm>
          <a:prstGeom prst="diamond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5499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A07BD-C6B2-4462-B1A7-5A681F04EE47}"/>
              </a:ext>
            </a:extLst>
          </p:cNvPr>
          <p:cNvGrpSpPr/>
          <p:nvPr/>
        </p:nvGrpSpPr>
        <p:grpSpPr>
          <a:xfrm>
            <a:off x="609681" y="1736945"/>
            <a:ext cx="8632802" cy="2508419"/>
            <a:chOff x="1892771" y="1912836"/>
            <a:chExt cx="6864962" cy="1905971"/>
          </a:xfrm>
        </p:grpSpPr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C8EAD26A-B046-40B4-8982-66E4E2D99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771" y="2177013"/>
              <a:ext cx="6864962" cy="164179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상속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 –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Enemy</a:t>
              </a:r>
            </a:p>
            <a:p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	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상속을 통해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Hit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판별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기본 행동 패턴을 공통적으로 동작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	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각각의 세세한 행동 패턴은 오버로딩으로 자식 객체에서 구현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		&gt;&gt;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코드의 간결성을 향상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endPara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408DE8-B29C-4C17-A7F4-A9380C5E0D61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14" y="2676090"/>
              <a:ext cx="2144650" cy="0"/>
            </a:xfrm>
            <a:prstGeom prst="line">
              <a:avLst/>
            </a:prstGeom>
            <a:ln w="1905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125">
              <a:extLst>
                <a:ext uri="{FF2B5EF4-FFF2-40B4-BE49-F238E27FC236}">
                  <a16:creationId xmlns:a16="http://schemas.microsoft.com/office/drawing/2014/main" id="{F99029A9-A4C7-48D4-BD1B-8D2B17BC8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117" y="1912836"/>
              <a:ext cx="489355" cy="489355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03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PLANET - FOREST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896A25-F074-4150-9DF5-C6BB3DEE97C9}"/>
              </a:ext>
            </a:extLst>
          </p:cNvPr>
          <p:cNvSpPr/>
          <p:nvPr/>
        </p:nvSpPr>
        <p:spPr>
          <a:xfrm>
            <a:off x="347787" y="4746938"/>
            <a:ext cx="1684978" cy="1991463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CC37BC4-3260-495B-BA74-FFFFFD434A56}"/>
              </a:ext>
            </a:extLst>
          </p:cNvPr>
          <p:cNvSpPr/>
          <p:nvPr/>
        </p:nvSpPr>
        <p:spPr>
          <a:xfrm>
            <a:off x="2216696" y="4746938"/>
            <a:ext cx="1684978" cy="199146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DF33828-38C1-461A-81B7-3E071B928197}"/>
              </a:ext>
            </a:extLst>
          </p:cNvPr>
          <p:cNvSpPr/>
          <p:nvPr/>
        </p:nvSpPr>
        <p:spPr>
          <a:xfrm>
            <a:off x="4083593" y="4746938"/>
            <a:ext cx="1684978" cy="199146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90720B3-DBCF-4910-9FC6-A719CF44C00B}"/>
              </a:ext>
            </a:extLst>
          </p:cNvPr>
          <p:cNvSpPr/>
          <p:nvPr/>
        </p:nvSpPr>
        <p:spPr>
          <a:xfrm>
            <a:off x="5950490" y="4746938"/>
            <a:ext cx="1684978" cy="199146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EE8721C-B7DC-47FE-A0A7-8E2300BCDDF8}"/>
              </a:ext>
            </a:extLst>
          </p:cNvPr>
          <p:cNvSpPr/>
          <p:nvPr/>
        </p:nvSpPr>
        <p:spPr>
          <a:xfrm>
            <a:off x="7827909" y="4746938"/>
            <a:ext cx="1684978" cy="1991463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450E2C-1E21-4E8B-A2B7-FDFD8073898C}"/>
              </a:ext>
            </a:extLst>
          </p:cNvPr>
          <p:cNvSpPr/>
          <p:nvPr/>
        </p:nvSpPr>
        <p:spPr>
          <a:xfrm>
            <a:off x="432058" y="4354816"/>
            <a:ext cx="1516436" cy="307948"/>
          </a:xfrm>
          <a:prstGeom prst="rect">
            <a:avLst/>
          </a:prstGeom>
          <a:noFill/>
          <a:ln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Enemy_FarAway</a:t>
            </a:r>
            <a:endParaRPr lang="ko-KR" altLang="en-US" sz="1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5CA383-D1C1-49D8-A772-57A9193C1048}"/>
              </a:ext>
            </a:extLst>
          </p:cNvPr>
          <p:cNvSpPr/>
          <p:nvPr/>
        </p:nvSpPr>
        <p:spPr>
          <a:xfrm>
            <a:off x="2300967" y="4354816"/>
            <a:ext cx="1516436" cy="307948"/>
          </a:xfrm>
          <a:prstGeom prst="rect">
            <a:avLst/>
          </a:prstGeom>
          <a:noFill/>
          <a:ln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Enemy_Throwing</a:t>
            </a:r>
            <a:endParaRPr lang="ko-KR" altLang="en-US" sz="1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A97977-55DB-4E30-BEF0-AD917FABC454}"/>
              </a:ext>
            </a:extLst>
          </p:cNvPr>
          <p:cNvSpPr/>
          <p:nvPr/>
        </p:nvSpPr>
        <p:spPr>
          <a:xfrm>
            <a:off x="6034761" y="4354816"/>
            <a:ext cx="1516436" cy="307948"/>
          </a:xfrm>
          <a:prstGeom prst="rect">
            <a:avLst/>
          </a:prstGeom>
          <a:noFill/>
          <a:ln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Enemy_Animal</a:t>
            </a:r>
            <a:endParaRPr lang="ko-KR" altLang="en-US" sz="1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565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3">
            <a:extLst>
              <a:ext uri="{FF2B5EF4-FFF2-40B4-BE49-F238E27FC236}">
                <a16:creationId xmlns:a16="http://schemas.microsoft.com/office/drawing/2014/main" id="{AB75EC31-F5B8-4A75-9A63-CBCD38586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224" y="2122908"/>
            <a:ext cx="6070992" cy="13800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	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225A6F-53C2-4F65-B29B-4429BA066F67}"/>
              </a:ext>
            </a:extLst>
          </p:cNvPr>
          <p:cNvSpPr/>
          <p:nvPr/>
        </p:nvSpPr>
        <p:spPr>
          <a:xfrm>
            <a:off x="3697016" y="2330601"/>
            <a:ext cx="1369266" cy="313468"/>
          </a:xfrm>
          <a:prstGeom prst="rect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7910-4BFA-4ECC-A522-65A557E21052}"/>
              </a:ext>
            </a:extLst>
          </p:cNvPr>
          <p:cNvSpPr txBox="1"/>
          <p:nvPr/>
        </p:nvSpPr>
        <p:spPr>
          <a:xfrm>
            <a:off x="3697016" y="2330601"/>
            <a:ext cx="7341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Random Move </a:t>
            </a:r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Rotation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값을 일정시간마다 </a:t>
            </a:r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Random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설정하며</a:t>
            </a:r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        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앞으로 이동</a:t>
            </a:r>
            <a:endParaRPr lang="en-US" altLang="ko-KR" sz="14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Attack Move : Player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일정거리 이상 가까워지면 쫓아오고 </a:t>
            </a:r>
            <a:endParaRPr lang="en-US" altLang="ko-KR" sz="14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	        overlap 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 멈춰서 공격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PLANET - FOREST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896A25-F074-4150-9DF5-C6BB3DEE97C9}"/>
              </a:ext>
            </a:extLst>
          </p:cNvPr>
          <p:cNvSpPr/>
          <p:nvPr/>
        </p:nvSpPr>
        <p:spPr>
          <a:xfrm>
            <a:off x="1149180" y="3697555"/>
            <a:ext cx="1181376" cy="139626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CC37BC4-3260-495B-BA74-FFFFFD434A56}"/>
              </a:ext>
            </a:extLst>
          </p:cNvPr>
          <p:cNvSpPr/>
          <p:nvPr/>
        </p:nvSpPr>
        <p:spPr>
          <a:xfrm>
            <a:off x="1149180" y="5272172"/>
            <a:ext cx="1181376" cy="139626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DF33828-38C1-461A-81B7-3E071B928197}"/>
              </a:ext>
            </a:extLst>
          </p:cNvPr>
          <p:cNvSpPr/>
          <p:nvPr/>
        </p:nvSpPr>
        <p:spPr>
          <a:xfrm flipH="1">
            <a:off x="339784" y="2140355"/>
            <a:ext cx="882464" cy="104297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90720B3-DBCF-4910-9FC6-A719CF44C00B}"/>
              </a:ext>
            </a:extLst>
          </p:cNvPr>
          <p:cNvSpPr/>
          <p:nvPr/>
        </p:nvSpPr>
        <p:spPr>
          <a:xfrm flipH="1">
            <a:off x="1335170" y="2140355"/>
            <a:ext cx="882464" cy="104297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EE8721C-B7DC-47FE-A0A7-8E2300BCDDF8}"/>
              </a:ext>
            </a:extLst>
          </p:cNvPr>
          <p:cNvSpPr/>
          <p:nvPr/>
        </p:nvSpPr>
        <p:spPr>
          <a:xfrm flipH="1">
            <a:off x="2330556" y="2140355"/>
            <a:ext cx="882464" cy="1042978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467F2830-5B68-4665-AFB6-57CE68D2E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228" y="3797399"/>
            <a:ext cx="5948137" cy="10945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	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31" name="Oval 23">
            <a:extLst>
              <a:ext uri="{FF2B5EF4-FFF2-40B4-BE49-F238E27FC236}">
                <a16:creationId xmlns:a16="http://schemas.microsoft.com/office/drawing/2014/main" id="{21F44F6C-FC37-4945-8345-6F97271C3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225" y="5318330"/>
            <a:ext cx="5948137" cy="10091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	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32" name="직사각형 125">
            <a:extLst>
              <a:ext uri="{FF2B5EF4-FFF2-40B4-BE49-F238E27FC236}">
                <a16:creationId xmlns:a16="http://schemas.microsoft.com/office/drawing/2014/main" id="{526F725F-444B-458D-A995-21D77D9E8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058" y="1458963"/>
            <a:ext cx="615372" cy="599670"/>
          </a:xfrm>
          <a:prstGeom prst="diamond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4B7876-77C7-4A5F-8258-ED9FDFD3B540}"/>
              </a:ext>
            </a:extLst>
          </p:cNvPr>
          <p:cNvCxnSpPr>
            <a:cxnSpLocks/>
          </p:cNvCxnSpPr>
          <p:nvPr/>
        </p:nvCxnSpPr>
        <p:spPr>
          <a:xfrm>
            <a:off x="842263" y="1989708"/>
            <a:ext cx="2696932" cy="0"/>
          </a:xfrm>
          <a:prstGeom prst="line">
            <a:avLst/>
          </a:prstGeom>
          <a:ln w="1905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9928BC-7975-4C98-BED9-603238ABFEE8}"/>
              </a:ext>
            </a:extLst>
          </p:cNvPr>
          <p:cNvSpPr txBox="1"/>
          <p:nvPr/>
        </p:nvSpPr>
        <p:spPr>
          <a:xfrm>
            <a:off x="883347" y="1539670"/>
            <a:ext cx="269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Moving Pattern</a:t>
            </a:r>
            <a:endParaRPr lang="ko-KR" altLang="en-US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908B58-A43F-4420-A3BF-9965FAA799AA}"/>
              </a:ext>
            </a:extLst>
          </p:cNvPr>
          <p:cNvSpPr/>
          <p:nvPr/>
        </p:nvSpPr>
        <p:spPr>
          <a:xfrm>
            <a:off x="3792080" y="4303788"/>
            <a:ext cx="1162131" cy="235112"/>
          </a:xfrm>
          <a:prstGeom prst="rect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7E27AB-7629-43A2-B35F-A66E74DAE307}"/>
              </a:ext>
            </a:extLst>
          </p:cNvPr>
          <p:cNvSpPr/>
          <p:nvPr/>
        </p:nvSpPr>
        <p:spPr>
          <a:xfrm>
            <a:off x="3792080" y="5823568"/>
            <a:ext cx="1162132" cy="261610"/>
          </a:xfrm>
          <a:prstGeom prst="rect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866721-E5C8-424E-AD2C-AE715A4CB422}"/>
              </a:ext>
            </a:extLst>
          </p:cNvPr>
          <p:cNvSpPr txBox="1"/>
          <p:nvPr/>
        </p:nvSpPr>
        <p:spPr>
          <a:xfrm>
            <a:off x="3697016" y="4015680"/>
            <a:ext cx="734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Run Away : player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일정 거리 이상 가까워지면 도망</a:t>
            </a:r>
            <a:endParaRPr lang="en-US" altLang="ko-KR" sz="14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Attack Move : 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공격 범위 안에 있다면 </a:t>
            </a:r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player 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위치에 공격을 생성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74D4D6-C136-49E7-B122-4CD22698D116}"/>
              </a:ext>
            </a:extLst>
          </p:cNvPr>
          <p:cNvSpPr txBox="1"/>
          <p:nvPr/>
        </p:nvSpPr>
        <p:spPr>
          <a:xfrm>
            <a:off x="3692714" y="5546085"/>
            <a:ext cx="607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Run Away : player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일정 거리 이상 가까워지면 도망</a:t>
            </a:r>
            <a:endParaRPr lang="en-US" altLang="ko-KR" sz="14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Attack Move : 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공격 범위 안에 있다면 </a:t>
            </a:r>
            <a:r>
              <a:rPr lang="en-US" altLang="ko-KR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player</a:t>
            </a:r>
            <a:r>
              <a:rPr lang="ko-KR" altLang="en-US" sz="1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를 향해 돌을 던짐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73764-8F92-4D17-835B-C1AE179F3168}"/>
              </a:ext>
            </a:extLst>
          </p:cNvPr>
          <p:cNvSpPr txBox="1"/>
          <p:nvPr/>
        </p:nvSpPr>
        <p:spPr>
          <a:xfrm>
            <a:off x="3692714" y="6345594"/>
            <a:ext cx="5697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Return Move : </a:t>
            </a:r>
            <a:r>
              <a: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공통 </a:t>
            </a:r>
            <a:r>
              <a:rPr lang="en-US" altLang="ko-KR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일정 위치 벗어나면 초기위치로 복귀</a:t>
            </a:r>
          </a:p>
        </p:txBody>
      </p:sp>
    </p:spTree>
    <p:extLst>
      <p:ext uri="{BB962C8B-B14F-4D97-AF65-F5344CB8AC3E}">
        <p14:creationId xmlns:p14="http://schemas.microsoft.com/office/powerpoint/2010/main" val="294075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A07BD-C6B2-4462-B1A7-5A681F04EE47}"/>
              </a:ext>
            </a:extLst>
          </p:cNvPr>
          <p:cNvGrpSpPr/>
          <p:nvPr/>
        </p:nvGrpSpPr>
        <p:grpSpPr>
          <a:xfrm>
            <a:off x="636599" y="1251301"/>
            <a:ext cx="8632802" cy="3910911"/>
            <a:chOff x="1892771" y="1891989"/>
            <a:chExt cx="6864962" cy="3626988"/>
          </a:xfrm>
        </p:grpSpPr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C8EAD26A-B046-40B4-8982-66E4E2D99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771" y="2177012"/>
              <a:ext cx="6864962" cy="33419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Forest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Enemy</a:t>
              </a:r>
            </a:p>
            <a:p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	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각 동물별로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spawn Manager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를 만들어 시작 시 동물을 </a:t>
              </a:r>
              <a:r>
                <a:rPr lang="ko-KR" altLang="en-US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랜덤한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위치로 </a:t>
              </a:r>
              <a:r>
                <a:rPr lang="ko-KR" altLang="en-US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스폰하고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해당 구역에 동물이 없다면 </a:t>
              </a:r>
              <a:r>
                <a:rPr lang="ko-KR" altLang="en-US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재스폰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Player/</a:t>
              </a:r>
              <a:r>
                <a:rPr lang="en-US" altLang="ko-KR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InitLocation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과의 거리를 측정해 행동패턴을 결정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</a:t>
              </a:r>
              <a:r>
                <a:rPr lang="en-US" altLang="ko-KR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RandomMove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 </a:t>
              </a:r>
              <a:r>
                <a:rPr lang="en-US" altLang="ko-KR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AttackMove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 / </a:t>
              </a:r>
              <a:r>
                <a:rPr lang="en-US" altLang="ko-KR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ReturnMove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player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와 충돌 시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attack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에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delay Time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을 주어 일정 시간마다 공격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408DE8-B29C-4C17-A7F4-A9380C5E0D61}"/>
                </a:ext>
              </a:extLst>
            </p:cNvPr>
            <p:cNvCxnSpPr>
              <a:cxnSpLocks/>
            </p:cNvCxnSpPr>
            <p:nvPr/>
          </p:nvCxnSpPr>
          <p:spPr>
            <a:xfrm>
              <a:off x="2593614" y="2676090"/>
              <a:ext cx="2144650" cy="0"/>
            </a:xfrm>
            <a:prstGeom prst="line">
              <a:avLst/>
            </a:prstGeom>
            <a:ln w="1905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125">
              <a:extLst>
                <a:ext uri="{FF2B5EF4-FFF2-40B4-BE49-F238E27FC236}">
                  <a16:creationId xmlns:a16="http://schemas.microsoft.com/office/drawing/2014/main" id="{F99029A9-A4C7-48D4-BD1B-8D2B17BC8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162" y="1891989"/>
              <a:ext cx="489355" cy="556135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03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PLANET - FOREST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AE8286-D672-4B88-AB60-53D523ADF119}"/>
              </a:ext>
            </a:extLst>
          </p:cNvPr>
          <p:cNvSpPr/>
          <p:nvPr/>
        </p:nvSpPr>
        <p:spPr>
          <a:xfrm>
            <a:off x="831771" y="2371407"/>
            <a:ext cx="601449" cy="313468"/>
          </a:xfrm>
          <a:prstGeom prst="rect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FB6556-3033-4259-8A02-FCB1C71302F7}"/>
              </a:ext>
            </a:extLst>
          </p:cNvPr>
          <p:cNvSpPr/>
          <p:nvPr/>
        </p:nvSpPr>
        <p:spPr>
          <a:xfrm>
            <a:off x="831771" y="3530356"/>
            <a:ext cx="601449" cy="313468"/>
          </a:xfrm>
          <a:prstGeom prst="rect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행동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7B327C-2EBE-46D1-95A0-37E821AFDD4C}"/>
              </a:ext>
            </a:extLst>
          </p:cNvPr>
          <p:cNvSpPr/>
          <p:nvPr/>
        </p:nvSpPr>
        <p:spPr>
          <a:xfrm>
            <a:off x="831771" y="4532571"/>
            <a:ext cx="601449" cy="313468"/>
          </a:xfrm>
          <a:prstGeom prst="rect">
            <a:avLst/>
          </a:prstGeom>
          <a:gradFill>
            <a:gsLst>
              <a:gs pos="42000">
                <a:srgbClr val="9966FF"/>
              </a:gs>
              <a:gs pos="100000">
                <a:srgbClr val="DA505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140028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A07BD-C6B2-4462-B1A7-5A681F04EE47}"/>
              </a:ext>
            </a:extLst>
          </p:cNvPr>
          <p:cNvGrpSpPr/>
          <p:nvPr/>
        </p:nvGrpSpPr>
        <p:grpSpPr>
          <a:xfrm>
            <a:off x="636599" y="1484784"/>
            <a:ext cx="8632802" cy="2736297"/>
            <a:chOff x="1892771" y="1912836"/>
            <a:chExt cx="6864962" cy="2842377"/>
          </a:xfrm>
        </p:grpSpPr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C8EAD26A-B046-40B4-8982-66E4E2D99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771" y="2177012"/>
              <a:ext cx="6864962" cy="257820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Player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기술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	</a:t>
              </a:r>
            </a:p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Spring Arm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을 사용하여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카메라 시야가 막히는 상황을 자동으로 자연스럽게 처리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적과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overlap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하여 </a:t>
              </a:r>
              <a:r>
                <a:rPr lang="en-US" altLang="ko-KR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isHit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의 참 거짓 값이 빠르게 변화하는 경우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애니메이션의 재생을 위해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 </a:t>
              </a:r>
              <a:r>
                <a:rPr lang="en-US" altLang="ko-KR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TimeRemaining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사용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408DE8-B29C-4C17-A7F4-A9380C5E0D61}"/>
                </a:ext>
              </a:extLst>
            </p:cNvPr>
            <p:cNvCxnSpPr>
              <a:cxnSpLocks/>
            </p:cNvCxnSpPr>
            <p:nvPr/>
          </p:nvCxnSpPr>
          <p:spPr>
            <a:xfrm>
              <a:off x="2691196" y="2792620"/>
              <a:ext cx="2144650" cy="0"/>
            </a:xfrm>
            <a:prstGeom prst="line">
              <a:avLst/>
            </a:prstGeom>
            <a:ln w="1905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125">
              <a:extLst>
                <a:ext uri="{FF2B5EF4-FFF2-40B4-BE49-F238E27FC236}">
                  <a16:creationId xmlns:a16="http://schemas.microsoft.com/office/drawing/2014/main" id="{F99029A9-A4C7-48D4-BD1B-8D2B17BC8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362" y="1912836"/>
              <a:ext cx="489355" cy="598397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03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Player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4F221A-AE9E-4F0E-A1E2-875FC44A979F}"/>
              </a:ext>
            </a:extLst>
          </p:cNvPr>
          <p:cNvSpPr/>
          <p:nvPr/>
        </p:nvSpPr>
        <p:spPr>
          <a:xfrm>
            <a:off x="644756" y="4425538"/>
            <a:ext cx="4108656" cy="171129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D3AD86D-0A7F-4116-AB82-EE484F4403CD}"/>
              </a:ext>
            </a:extLst>
          </p:cNvPr>
          <p:cNvSpPr/>
          <p:nvPr/>
        </p:nvSpPr>
        <p:spPr>
          <a:xfrm>
            <a:off x="5152588" y="4425538"/>
            <a:ext cx="4108656" cy="171129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2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A07BD-C6B2-4462-B1A7-5A681F04EE47}"/>
              </a:ext>
            </a:extLst>
          </p:cNvPr>
          <p:cNvGrpSpPr/>
          <p:nvPr/>
        </p:nvGrpSpPr>
        <p:grpSpPr>
          <a:xfrm>
            <a:off x="636599" y="1484784"/>
            <a:ext cx="8632802" cy="2736297"/>
            <a:chOff x="1892771" y="1912836"/>
            <a:chExt cx="6864962" cy="2842377"/>
          </a:xfrm>
        </p:grpSpPr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C8EAD26A-B046-40B4-8982-66E4E2D99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771" y="2177012"/>
              <a:ext cx="6864962" cy="257820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Player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기술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	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Skill Attack 2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종류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Action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매핑과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MP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시스템을 이용해 스킬 사용 가능 여부를 판별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MP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게이지는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Player UI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에서 확인 가능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		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408DE8-B29C-4C17-A7F4-A9380C5E0D61}"/>
                </a:ext>
              </a:extLst>
            </p:cNvPr>
            <p:cNvCxnSpPr>
              <a:cxnSpLocks/>
            </p:cNvCxnSpPr>
            <p:nvPr/>
          </p:nvCxnSpPr>
          <p:spPr>
            <a:xfrm>
              <a:off x="2691196" y="2792620"/>
              <a:ext cx="2144650" cy="0"/>
            </a:xfrm>
            <a:prstGeom prst="line">
              <a:avLst/>
            </a:prstGeom>
            <a:ln w="1905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125">
              <a:extLst>
                <a:ext uri="{FF2B5EF4-FFF2-40B4-BE49-F238E27FC236}">
                  <a16:creationId xmlns:a16="http://schemas.microsoft.com/office/drawing/2014/main" id="{F99029A9-A4C7-48D4-BD1B-8D2B17BC8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362" y="1912836"/>
              <a:ext cx="489355" cy="598397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03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Player</a:t>
            </a:r>
          </a:p>
        </p:txBody>
      </p:sp>
      <p:pic>
        <p:nvPicPr>
          <p:cNvPr id="4" name="SpaceWar Preview [NetMode_ Standalone]  (64-bit_Windows)  2021-08-09 11-31-54_Trim">
            <a:hlinkClick r:id="" action="ppaction://media"/>
            <a:extLst>
              <a:ext uri="{FF2B5EF4-FFF2-40B4-BE49-F238E27FC236}">
                <a16:creationId xmlns:a16="http://schemas.microsoft.com/office/drawing/2014/main" id="{D667A4A4-D4C2-4B68-A7A5-0C66E33D45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4336" y="4302269"/>
            <a:ext cx="3997605" cy="2162324"/>
          </a:xfrm>
          <a:prstGeom prst="rect">
            <a:avLst/>
          </a:prstGeom>
        </p:spPr>
      </p:pic>
      <p:pic>
        <p:nvPicPr>
          <p:cNvPr id="5" name="SpaceWar Preview [NetMode_ Standalone]  (64-bit_Windows)  2021-08-09 11-31-54_Trim (2)">
            <a:hlinkClick r:id="" action="ppaction://media"/>
            <a:extLst>
              <a:ext uri="{FF2B5EF4-FFF2-40B4-BE49-F238E27FC236}">
                <a16:creationId xmlns:a16="http://schemas.microsoft.com/office/drawing/2014/main" id="{2AB6F2D7-F0EF-464A-AE34-9FCDDAEAFA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87843" y="4315880"/>
            <a:ext cx="3997605" cy="21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C8EAD26A-B046-40B4-8982-66E4E2D99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99" y="1698892"/>
            <a:ext cx="9073602" cy="502688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적 객체 상속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7AE77F-ACC7-499C-9862-1102D3396D5C}"/>
              </a:ext>
            </a:extLst>
          </p:cNvPr>
          <p:cNvGrpSpPr/>
          <p:nvPr/>
        </p:nvGrpSpPr>
        <p:grpSpPr>
          <a:xfrm>
            <a:off x="1053770" y="1770118"/>
            <a:ext cx="8131286" cy="3970837"/>
            <a:chOff x="1053770" y="2047209"/>
            <a:chExt cx="8131286" cy="397083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F6B80D3-AD65-48E9-883C-E67C8C010849}"/>
                </a:ext>
              </a:extLst>
            </p:cNvPr>
            <p:cNvSpPr/>
            <p:nvPr/>
          </p:nvSpPr>
          <p:spPr>
            <a:xfrm>
              <a:off x="1640632" y="3501008"/>
              <a:ext cx="1536280" cy="517685"/>
            </a:xfrm>
            <a:prstGeom prst="rect">
              <a:avLst/>
            </a:prstGeom>
            <a:noFill/>
            <a:ln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Enemy_FreeFly</a:t>
              </a:r>
              <a:endPara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BA0501-396E-4309-A397-148AD97EF8DC}"/>
                </a:ext>
              </a:extLst>
            </p:cNvPr>
            <p:cNvSpPr/>
            <p:nvPr/>
          </p:nvSpPr>
          <p:spPr>
            <a:xfrm>
              <a:off x="4184860" y="3501008"/>
              <a:ext cx="1536280" cy="517685"/>
            </a:xfrm>
            <a:prstGeom prst="rect">
              <a:avLst/>
            </a:prstGeom>
            <a:noFill/>
            <a:ln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Enemy_Hunter</a:t>
              </a:r>
              <a:endPara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4C7471D-BCC4-4C1C-B1B2-7D5A9B721F5A}"/>
                </a:ext>
              </a:extLst>
            </p:cNvPr>
            <p:cNvSpPr/>
            <p:nvPr/>
          </p:nvSpPr>
          <p:spPr>
            <a:xfrm>
              <a:off x="6584033" y="3501008"/>
              <a:ext cx="2003400" cy="517685"/>
            </a:xfrm>
            <a:prstGeom prst="rect">
              <a:avLst/>
            </a:prstGeom>
            <a:noFill/>
            <a:ln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Enemy_SpaceGalleon</a:t>
              </a:r>
              <a:endPara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FD3A2A-BA2C-4437-B20B-51408972E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01" t="43408" r="67628" b="34602"/>
            <a:stretch/>
          </p:blipFill>
          <p:spPr>
            <a:xfrm>
              <a:off x="1053770" y="4690697"/>
              <a:ext cx="1194555" cy="1311028"/>
            </a:xfrm>
            <a:prstGeom prst="rect">
              <a:avLst/>
            </a:prstGeom>
            <a:ln w="2540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F5EADC4-EE35-4B7A-82E1-CAEAFCE8B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98" t="42506" r="43518" b="34268"/>
            <a:stretch/>
          </p:blipFill>
          <p:spPr>
            <a:xfrm>
              <a:off x="4399081" y="4707298"/>
              <a:ext cx="1107837" cy="1294141"/>
            </a:xfrm>
            <a:prstGeom prst="rect">
              <a:avLst/>
            </a:prstGeom>
            <a:ln w="2540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37A8CD6-5780-46D6-90B3-58CFD480B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38" t="42340" r="55658" b="34435"/>
            <a:stretch/>
          </p:blipFill>
          <p:spPr>
            <a:xfrm>
              <a:off x="2584518" y="4690697"/>
              <a:ext cx="1107837" cy="1327349"/>
            </a:xfrm>
            <a:prstGeom prst="rect">
              <a:avLst/>
            </a:prstGeom>
            <a:ln w="2540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0222F14-D170-46B5-9510-B63A6FE99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968" t="67456" r="67848" b="9318"/>
            <a:stretch/>
          </p:blipFill>
          <p:spPr>
            <a:xfrm>
              <a:off x="6300363" y="4707298"/>
              <a:ext cx="1107837" cy="1294141"/>
            </a:xfrm>
            <a:prstGeom prst="rect">
              <a:avLst/>
            </a:prstGeom>
            <a:ln w="2540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A6A9FAB-0B68-43FE-ADD1-B78A391618E2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>
              <a:off x="4953000" y="2564894"/>
              <a:ext cx="0" cy="93611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AFD4AE0-6DE1-4D93-8F5B-672903378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58" t="67456" r="55658" b="9318"/>
            <a:stretch/>
          </p:blipFill>
          <p:spPr>
            <a:xfrm>
              <a:off x="7781859" y="4690697"/>
              <a:ext cx="1107837" cy="1294139"/>
            </a:xfrm>
            <a:prstGeom prst="rect">
              <a:avLst/>
            </a:prstGeom>
            <a:ln w="2540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8D10A7-2DAB-4778-9E22-4924DD978CE1}"/>
                </a:ext>
              </a:extLst>
            </p:cNvPr>
            <p:cNvSpPr/>
            <p:nvPr/>
          </p:nvSpPr>
          <p:spPr>
            <a:xfrm>
              <a:off x="4124908" y="2047209"/>
              <a:ext cx="1656184" cy="517685"/>
            </a:xfrm>
            <a:prstGeom prst="rect">
              <a:avLst/>
            </a:prstGeom>
            <a:noFill/>
            <a:ln>
              <a:gradFill>
                <a:gsLst>
                  <a:gs pos="0">
                    <a:srgbClr val="9966FF"/>
                  </a:gs>
                  <a:gs pos="0">
                    <a:srgbClr val="D6E2F0"/>
                  </a:gs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Space Enemy</a:t>
              </a:r>
              <a:endParaRPr lang="ko-KR" altLang="en-US" sz="1400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BA7F895-9C90-4DA9-B827-06C7DE4A4874}"/>
                </a:ext>
              </a:extLst>
            </p:cNvPr>
            <p:cNvCxnSpPr>
              <a:stCxn id="16" idx="0"/>
              <a:endCxn id="19" idx="0"/>
            </p:cNvCxnSpPr>
            <p:nvPr/>
          </p:nvCxnSpPr>
          <p:spPr>
            <a:xfrm rot="5400000" flipH="1" flipV="1">
              <a:off x="4997252" y="912528"/>
              <a:ext cx="12700" cy="5176961"/>
            </a:xfrm>
            <a:prstGeom prst="bentConnector3">
              <a:avLst>
                <a:gd name="adj1" fmla="val 4500000"/>
              </a:avLst>
            </a:prstGeom>
            <a:ln w="254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76AD514-FFF3-4F2C-BF64-85FB99BCEAA9}"/>
                </a:ext>
              </a:extLst>
            </p:cNvPr>
            <p:cNvCxnSpPr>
              <a:cxnSpLocks/>
              <a:stCxn id="4" idx="0"/>
              <a:endCxn id="21" idx="0"/>
            </p:cNvCxnSpPr>
            <p:nvPr/>
          </p:nvCxnSpPr>
          <p:spPr>
            <a:xfrm rot="5400000" flipH="1" flipV="1">
              <a:off x="2394742" y="3947003"/>
              <a:ext cx="12700" cy="1487389"/>
            </a:xfrm>
            <a:prstGeom prst="bentConnector3">
              <a:avLst>
                <a:gd name="adj1" fmla="val 2520000"/>
              </a:avLst>
            </a:prstGeom>
            <a:ln w="254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9211C62-C458-459D-AC40-2EC69E1E4D43}"/>
                </a:ext>
              </a:extLst>
            </p:cNvPr>
            <p:cNvCxnSpPr>
              <a:cxnSpLocks/>
            </p:cNvCxnSpPr>
            <p:nvPr/>
          </p:nvCxnSpPr>
          <p:spPr>
            <a:xfrm>
              <a:off x="2408772" y="4018693"/>
              <a:ext cx="0" cy="34641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A12CA97A-28B0-42AC-8DDF-DC3D5E8D263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585733" y="3947003"/>
              <a:ext cx="12700" cy="1487389"/>
            </a:xfrm>
            <a:prstGeom prst="bentConnector3">
              <a:avLst>
                <a:gd name="adj1" fmla="val 2520000"/>
              </a:avLst>
            </a:prstGeom>
            <a:ln w="254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D4CF8B-695C-4E25-9BC6-256F74D239DB}"/>
                </a:ext>
              </a:extLst>
            </p:cNvPr>
            <p:cNvCxnSpPr>
              <a:cxnSpLocks/>
            </p:cNvCxnSpPr>
            <p:nvPr/>
          </p:nvCxnSpPr>
          <p:spPr>
            <a:xfrm>
              <a:off x="7599763" y="4018693"/>
              <a:ext cx="0" cy="34641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6776ECF-4FD0-4E2C-9517-483A6A6F1212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4952999" y="4018693"/>
              <a:ext cx="1" cy="688605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23FC1A9-1621-4D76-B261-31F2B17D6093}"/>
                </a:ext>
              </a:extLst>
            </p:cNvPr>
            <p:cNvCxnSpPr>
              <a:cxnSpLocks/>
            </p:cNvCxnSpPr>
            <p:nvPr/>
          </p:nvCxnSpPr>
          <p:spPr>
            <a:xfrm>
              <a:off x="7599763" y="2937913"/>
              <a:ext cx="577006" cy="0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AE85970-16C1-426E-933B-69E30A87D0E8}"/>
                </a:ext>
              </a:extLst>
            </p:cNvPr>
            <p:cNvSpPr/>
            <p:nvPr/>
          </p:nvSpPr>
          <p:spPr>
            <a:xfrm>
              <a:off x="8176769" y="2762108"/>
              <a:ext cx="1008287" cy="351610"/>
            </a:xfrm>
            <a:prstGeom prst="rect">
              <a:avLst/>
            </a:prstGeom>
            <a:noFill/>
            <a:ln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기타</a:t>
              </a:r>
            </a:p>
          </p:txBody>
        </p:sp>
      </p:grpSp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6B90EA9D-3A5D-4D06-96A9-1636D13C3963}"/>
              </a:ext>
            </a:extLst>
          </p:cNvPr>
          <p:cNvSpPr txBox="1">
            <a:spLocks/>
          </p:cNvSpPr>
          <p:nvPr/>
        </p:nvSpPr>
        <p:spPr>
          <a:xfrm>
            <a:off x="517403" y="6006631"/>
            <a:ext cx="8972398" cy="595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Space enemy</a:t>
            </a: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라는 부모객체를 만들어 모든 적들에게 공통적으로 들어가는 기능들을 넣음</a:t>
            </a:r>
            <a:r>
              <a:rPr lang="en-US" altLang="ko-KR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이것은 적 객체들의</a:t>
            </a:r>
            <a:endParaRPr lang="en-US" altLang="ko-KR" sz="18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코드를 간결하게 해주고 </a:t>
            </a:r>
            <a:r>
              <a:rPr lang="ko-KR" altLang="en-US" sz="18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플래이어와</a:t>
            </a: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충돌 했을 때에도 그것이 적 객체라는 것을 쉽게 확인 할 수 있게 됨</a:t>
            </a:r>
          </a:p>
        </p:txBody>
      </p:sp>
    </p:spTree>
    <p:extLst>
      <p:ext uri="{BB962C8B-B14F-4D97-AF65-F5344CB8AC3E}">
        <p14:creationId xmlns:p14="http://schemas.microsoft.com/office/powerpoint/2010/main" val="282409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BDC7047-FF98-41EC-87EC-A9CAB923B2DD}"/>
              </a:ext>
            </a:extLst>
          </p:cNvPr>
          <p:cNvCxnSpPr>
            <a:cxnSpLocks/>
          </p:cNvCxnSpPr>
          <p:nvPr/>
        </p:nvCxnSpPr>
        <p:spPr>
          <a:xfrm>
            <a:off x="630942" y="2881350"/>
            <a:ext cx="1243578" cy="0"/>
          </a:xfrm>
          <a:prstGeom prst="lin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4639E7F-1791-49FA-80AF-E8876E4E5BD3}"/>
              </a:ext>
            </a:extLst>
          </p:cNvPr>
          <p:cNvCxnSpPr>
            <a:cxnSpLocks/>
          </p:cNvCxnSpPr>
          <p:nvPr/>
        </p:nvCxnSpPr>
        <p:spPr>
          <a:xfrm>
            <a:off x="4657725" y="4881512"/>
            <a:ext cx="5248275" cy="0"/>
          </a:xfrm>
          <a:prstGeom prst="lin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9911A347-F60C-479E-9511-2C0DECCC7A7B}"/>
              </a:ext>
            </a:extLst>
          </p:cNvPr>
          <p:cNvSpPr/>
          <p:nvPr/>
        </p:nvSpPr>
        <p:spPr>
          <a:xfrm>
            <a:off x="1117497" y="1531555"/>
            <a:ext cx="3779860" cy="3779860"/>
          </a:xfrm>
          <a:prstGeom prst="ellips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41D25A-1244-43C6-8778-42035B917619}"/>
              </a:ext>
            </a:extLst>
          </p:cNvPr>
          <p:cNvGrpSpPr/>
          <p:nvPr/>
        </p:nvGrpSpPr>
        <p:grpSpPr>
          <a:xfrm>
            <a:off x="-207942" y="-37245"/>
            <a:ext cx="5441827" cy="6858000"/>
            <a:chOff x="1763601" y="-37245"/>
            <a:chExt cx="5441827" cy="6858000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D715EDE-8514-4B05-B12E-BDA265BB8AF0}"/>
                </a:ext>
              </a:extLst>
            </p:cNvPr>
            <p:cNvCxnSpPr>
              <a:cxnSpLocks/>
            </p:cNvCxnSpPr>
            <p:nvPr/>
          </p:nvCxnSpPr>
          <p:spPr>
            <a:xfrm>
              <a:off x="4207181" y="-37245"/>
              <a:ext cx="2998247" cy="5194436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93230C5-F693-434E-9683-8DAEDBE30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3601" y="831823"/>
              <a:ext cx="3426990" cy="5988932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</p:cxnSp>
      </p:grpSp>
      <p:sp>
        <p:nvSpPr>
          <p:cNvPr id="6" name="Freeform 10">
            <a:extLst>
              <a:ext uri="{FF2B5EF4-FFF2-40B4-BE49-F238E27FC236}">
                <a16:creationId xmlns:a16="http://schemas.microsoft.com/office/drawing/2014/main" id="{069C28B3-33C3-4184-85C2-BB0C7623B48A}"/>
              </a:ext>
            </a:extLst>
          </p:cNvPr>
          <p:cNvSpPr>
            <a:spLocks/>
          </p:cNvSpPr>
          <p:nvPr/>
        </p:nvSpPr>
        <p:spPr bwMode="auto">
          <a:xfrm rot="10800000">
            <a:off x="1971544" y="2529136"/>
            <a:ext cx="2071770" cy="1799380"/>
          </a:xfrm>
          <a:custGeom>
            <a:avLst/>
            <a:gdLst>
              <a:gd name="T0" fmla="*/ 352 w 4050"/>
              <a:gd name="T1" fmla="*/ 0 h 3508"/>
              <a:gd name="T2" fmla="*/ 0 w 4050"/>
              <a:gd name="T3" fmla="*/ 610 h 3508"/>
              <a:gd name="T4" fmla="*/ 1673 w 4050"/>
              <a:gd name="T5" fmla="*/ 3508 h 3508"/>
              <a:gd name="T6" fmla="*/ 2377 w 4050"/>
              <a:gd name="T7" fmla="*/ 3508 h 3508"/>
              <a:gd name="T8" fmla="*/ 4050 w 4050"/>
              <a:gd name="T9" fmla="*/ 610 h 3508"/>
              <a:gd name="T10" fmla="*/ 3698 w 4050"/>
              <a:gd name="T11" fmla="*/ 0 h 3508"/>
              <a:gd name="T12" fmla="*/ 352 w 4050"/>
              <a:gd name="T13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50" h="3508">
                <a:moveTo>
                  <a:pt x="352" y="0"/>
                </a:moveTo>
                <a:cubicBezTo>
                  <a:pt x="196" y="271"/>
                  <a:pt x="157" y="339"/>
                  <a:pt x="0" y="610"/>
                </a:cubicBezTo>
                <a:cubicBezTo>
                  <a:pt x="1673" y="3508"/>
                  <a:pt x="1673" y="3508"/>
                  <a:pt x="1673" y="3508"/>
                </a:cubicBezTo>
                <a:cubicBezTo>
                  <a:pt x="1986" y="3508"/>
                  <a:pt x="2064" y="3508"/>
                  <a:pt x="2377" y="3508"/>
                </a:cubicBezTo>
                <a:cubicBezTo>
                  <a:pt x="4050" y="610"/>
                  <a:pt x="4050" y="610"/>
                  <a:pt x="4050" y="610"/>
                </a:cubicBezTo>
                <a:cubicBezTo>
                  <a:pt x="3894" y="339"/>
                  <a:pt x="3854" y="271"/>
                  <a:pt x="3698" y="0"/>
                </a:cubicBezTo>
                <a:lnTo>
                  <a:pt x="3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588" cap="flat">
            <a:noFill/>
            <a:prstDash val="solid"/>
            <a:miter lim="800000"/>
            <a:headEnd/>
            <a:tailEnd/>
          </a:ln>
          <a:effectLst>
            <a:outerShdw blurRad="698500" dist="152400" dir="2700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429624B2-2F5A-48EF-9118-A02A10062DA7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404320" y="1824686"/>
            <a:ext cx="3207450" cy="2785414"/>
          </a:xfrm>
          <a:custGeom>
            <a:avLst/>
            <a:gdLst>
              <a:gd name="T0" fmla="*/ 6383 w 6990"/>
              <a:gd name="T1" fmla="*/ 0 h 6054"/>
              <a:gd name="T2" fmla="*/ 608 w 6990"/>
              <a:gd name="T3" fmla="*/ 0 h 6054"/>
              <a:gd name="T4" fmla="*/ 0 w 6990"/>
              <a:gd name="T5" fmla="*/ 1053 h 6054"/>
              <a:gd name="T6" fmla="*/ 2887 w 6990"/>
              <a:gd name="T7" fmla="*/ 6054 h 6054"/>
              <a:gd name="T8" fmla="*/ 4103 w 6990"/>
              <a:gd name="T9" fmla="*/ 6054 h 6054"/>
              <a:gd name="T10" fmla="*/ 6990 w 6990"/>
              <a:gd name="T11" fmla="*/ 1053 h 6054"/>
              <a:gd name="T12" fmla="*/ 6383 w 6990"/>
              <a:gd name="T13" fmla="*/ 0 h 6054"/>
              <a:gd name="T14" fmla="*/ 3847 w 6990"/>
              <a:gd name="T15" fmla="*/ 4365 h 6054"/>
              <a:gd name="T16" fmla="*/ 3143 w 6990"/>
              <a:gd name="T17" fmla="*/ 4365 h 6054"/>
              <a:gd name="T18" fmla="*/ 1470 w 6990"/>
              <a:gd name="T19" fmla="*/ 1467 h 6054"/>
              <a:gd name="T20" fmla="*/ 1822 w 6990"/>
              <a:gd name="T21" fmla="*/ 857 h 6054"/>
              <a:gd name="T22" fmla="*/ 5168 w 6990"/>
              <a:gd name="T23" fmla="*/ 857 h 6054"/>
              <a:gd name="T24" fmla="*/ 5520 w 6990"/>
              <a:gd name="T25" fmla="*/ 1467 h 6054"/>
              <a:gd name="T26" fmla="*/ 3847 w 6990"/>
              <a:gd name="T27" fmla="*/ 4365 h 6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90" h="6054">
                <a:moveTo>
                  <a:pt x="638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2887" y="6054"/>
                  <a:pt x="2887" y="6054"/>
                  <a:pt x="2887" y="6054"/>
                </a:cubicBezTo>
                <a:cubicBezTo>
                  <a:pt x="3428" y="6054"/>
                  <a:pt x="3563" y="6054"/>
                  <a:pt x="4103" y="6054"/>
                </a:cubicBezTo>
                <a:cubicBezTo>
                  <a:pt x="6990" y="1053"/>
                  <a:pt x="6990" y="1053"/>
                  <a:pt x="6990" y="1053"/>
                </a:cubicBezTo>
                <a:cubicBezTo>
                  <a:pt x="6720" y="585"/>
                  <a:pt x="6653" y="468"/>
                  <a:pt x="6383" y="0"/>
                </a:cubicBezTo>
                <a:close/>
                <a:moveTo>
                  <a:pt x="3847" y="4365"/>
                </a:moveTo>
                <a:cubicBezTo>
                  <a:pt x="3534" y="4365"/>
                  <a:pt x="3456" y="4365"/>
                  <a:pt x="3143" y="4365"/>
                </a:cubicBezTo>
                <a:cubicBezTo>
                  <a:pt x="1470" y="1467"/>
                  <a:pt x="1470" y="1467"/>
                  <a:pt x="1470" y="1467"/>
                </a:cubicBezTo>
                <a:cubicBezTo>
                  <a:pt x="1627" y="1196"/>
                  <a:pt x="1666" y="1128"/>
                  <a:pt x="1822" y="857"/>
                </a:cubicBezTo>
                <a:cubicBezTo>
                  <a:pt x="5168" y="857"/>
                  <a:pt x="5168" y="857"/>
                  <a:pt x="5168" y="857"/>
                </a:cubicBezTo>
                <a:cubicBezTo>
                  <a:pt x="5324" y="1128"/>
                  <a:pt x="5364" y="1196"/>
                  <a:pt x="5520" y="1467"/>
                </a:cubicBezTo>
                <a:lnTo>
                  <a:pt x="3847" y="436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588" cap="flat">
            <a:noFill/>
            <a:prstDash val="solid"/>
            <a:miter lim="800000"/>
            <a:headEnd/>
            <a:tailEnd/>
          </a:ln>
          <a:effectLst>
            <a:outerShdw blurRad="698500" dist="152400" dir="2700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5D67EA6-D44B-420E-B8A8-6C58EE3B82D5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967842" y="1371737"/>
            <a:ext cx="4080408" cy="3542890"/>
          </a:xfrm>
          <a:custGeom>
            <a:avLst/>
            <a:gdLst>
              <a:gd name="T0" fmla="*/ 9463 w 10070"/>
              <a:gd name="T1" fmla="*/ 0 h 8721"/>
              <a:gd name="T2" fmla="*/ 608 w 10070"/>
              <a:gd name="T3" fmla="*/ 0 h 8721"/>
              <a:gd name="T4" fmla="*/ 0 w 10070"/>
              <a:gd name="T5" fmla="*/ 1053 h 8721"/>
              <a:gd name="T6" fmla="*/ 4427 w 10070"/>
              <a:gd name="T7" fmla="*/ 8721 h 8721"/>
              <a:gd name="T8" fmla="*/ 5643 w 10070"/>
              <a:gd name="T9" fmla="*/ 8721 h 8721"/>
              <a:gd name="T10" fmla="*/ 10070 w 10070"/>
              <a:gd name="T11" fmla="*/ 1053 h 8721"/>
              <a:gd name="T12" fmla="*/ 9463 w 10070"/>
              <a:gd name="T13" fmla="*/ 0 h 8721"/>
              <a:gd name="T14" fmla="*/ 5643 w 10070"/>
              <a:gd name="T15" fmla="*/ 6943 h 8721"/>
              <a:gd name="T16" fmla="*/ 4427 w 10070"/>
              <a:gd name="T17" fmla="*/ 6943 h 8721"/>
              <a:gd name="T18" fmla="*/ 1540 w 10070"/>
              <a:gd name="T19" fmla="*/ 1942 h 8721"/>
              <a:gd name="T20" fmla="*/ 2148 w 10070"/>
              <a:gd name="T21" fmla="*/ 889 h 8721"/>
              <a:gd name="T22" fmla="*/ 7923 w 10070"/>
              <a:gd name="T23" fmla="*/ 889 h 8721"/>
              <a:gd name="T24" fmla="*/ 8530 w 10070"/>
              <a:gd name="T25" fmla="*/ 1942 h 8721"/>
              <a:gd name="T26" fmla="*/ 5643 w 10070"/>
              <a:gd name="T27" fmla="*/ 6943 h 8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70" h="8721">
                <a:moveTo>
                  <a:pt x="946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4427" y="8721"/>
                  <a:pt x="4427" y="8721"/>
                  <a:pt x="4427" y="8721"/>
                </a:cubicBezTo>
                <a:cubicBezTo>
                  <a:pt x="4968" y="8721"/>
                  <a:pt x="5103" y="8721"/>
                  <a:pt x="5643" y="8721"/>
                </a:cubicBezTo>
                <a:cubicBezTo>
                  <a:pt x="10070" y="1053"/>
                  <a:pt x="10070" y="1053"/>
                  <a:pt x="10070" y="1053"/>
                </a:cubicBezTo>
                <a:cubicBezTo>
                  <a:pt x="9800" y="585"/>
                  <a:pt x="9733" y="468"/>
                  <a:pt x="9463" y="0"/>
                </a:cubicBezTo>
                <a:close/>
                <a:moveTo>
                  <a:pt x="5643" y="6943"/>
                </a:moveTo>
                <a:cubicBezTo>
                  <a:pt x="5103" y="6943"/>
                  <a:pt x="4968" y="6943"/>
                  <a:pt x="4427" y="6943"/>
                </a:cubicBezTo>
                <a:cubicBezTo>
                  <a:pt x="1540" y="1942"/>
                  <a:pt x="1540" y="1942"/>
                  <a:pt x="1540" y="1942"/>
                </a:cubicBezTo>
                <a:cubicBezTo>
                  <a:pt x="1810" y="1474"/>
                  <a:pt x="1878" y="1357"/>
                  <a:pt x="2148" y="889"/>
                </a:cubicBezTo>
                <a:cubicBezTo>
                  <a:pt x="7923" y="889"/>
                  <a:pt x="7923" y="889"/>
                  <a:pt x="7923" y="889"/>
                </a:cubicBezTo>
                <a:cubicBezTo>
                  <a:pt x="8193" y="1357"/>
                  <a:pt x="8260" y="1474"/>
                  <a:pt x="8530" y="1942"/>
                </a:cubicBezTo>
                <a:lnTo>
                  <a:pt x="5643" y="694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588" cap="flat">
            <a:noFill/>
            <a:prstDash val="solid"/>
            <a:miter lim="800000"/>
            <a:headEnd/>
            <a:tailEnd/>
          </a:ln>
          <a:effectLst>
            <a:outerShdw blurRad="698500" dist="152400" dir="2700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31548" y="2782046"/>
            <a:ext cx="1636252" cy="135421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indent="-360000">
              <a:spcAft>
                <a:spcPts val="24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게임 소개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indent="-360000">
              <a:spcAft>
                <a:spcPts val="24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기능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indent="-360000">
              <a:spcAft>
                <a:spcPts val="2400"/>
              </a:spcAft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기술</a:t>
            </a: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623068E9-1DD7-49D9-B804-29861B08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3161149"/>
            <a:ext cx="3048000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ko-KR" sz="7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INDEX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79AF13A-29F5-451B-BA09-A903D247536E}"/>
              </a:ext>
            </a:extLst>
          </p:cNvPr>
          <p:cNvCxnSpPr>
            <a:cxnSpLocks/>
          </p:cNvCxnSpPr>
          <p:nvPr/>
        </p:nvCxnSpPr>
        <p:spPr>
          <a:xfrm>
            <a:off x="3930402" y="1761210"/>
            <a:ext cx="860674" cy="0"/>
          </a:xfrm>
          <a:prstGeom prst="lin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</p:cxnSp>
      <p:sp>
        <p:nvSpPr>
          <p:cNvPr id="5" name="Freeform 6">
            <a:extLst>
              <a:ext uri="{FF2B5EF4-FFF2-40B4-BE49-F238E27FC236}">
                <a16:creationId xmlns:a16="http://schemas.microsoft.com/office/drawing/2014/main" id="{E74BBAA8-8581-4493-8D56-6C1873649841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517409" y="838445"/>
            <a:ext cx="4980038" cy="4325368"/>
          </a:xfrm>
          <a:custGeom>
            <a:avLst/>
            <a:gdLst>
              <a:gd name="T0" fmla="*/ 12136 w 12744"/>
              <a:gd name="T1" fmla="*/ 0 h 11037"/>
              <a:gd name="T2" fmla="*/ 608 w 12744"/>
              <a:gd name="T3" fmla="*/ 0 h 11037"/>
              <a:gd name="T4" fmla="*/ 0 w 12744"/>
              <a:gd name="T5" fmla="*/ 1053 h 11037"/>
              <a:gd name="T6" fmla="*/ 5764 w 12744"/>
              <a:gd name="T7" fmla="*/ 11037 h 11037"/>
              <a:gd name="T8" fmla="*/ 6980 w 12744"/>
              <a:gd name="T9" fmla="*/ 11037 h 11037"/>
              <a:gd name="T10" fmla="*/ 12744 w 12744"/>
              <a:gd name="T11" fmla="*/ 1053 h 11037"/>
              <a:gd name="T12" fmla="*/ 12136 w 12744"/>
              <a:gd name="T13" fmla="*/ 0 h 11037"/>
              <a:gd name="T14" fmla="*/ 6980 w 12744"/>
              <a:gd name="T15" fmla="*/ 9442 h 11037"/>
              <a:gd name="T16" fmla="*/ 5764 w 12744"/>
              <a:gd name="T17" fmla="*/ 9442 h 11037"/>
              <a:gd name="T18" fmla="*/ 1350 w 12744"/>
              <a:gd name="T19" fmla="*/ 1796 h 11037"/>
              <a:gd name="T20" fmla="*/ 1957 w 12744"/>
              <a:gd name="T21" fmla="*/ 743 h 11037"/>
              <a:gd name="T22" fmla="*/ 10787 w 12744"/>
              <a:gd name="T23" fmla="*/ 743 h 11037"/>
              <a:gd name="T24" fmla="*/ 11394 w 12744"/>
              <a:gd name="T25" fmla="*/ 1796 h 11037"/>
              <a:gd name="T26" fmla="*/ 6980 w 12744"/>
              <a:gd name="T27" fmla="*/ 9442 h 1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44" h="11037">
                <a:moveTo>
                  <a:pt x="12136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5764" y="11037"/>
                  <a:pt x="5764" y="11037"/>
                  <a:pt x="5764" y="11037"/>
                </a:cubicBezTo>
                <a:cubicBezTo>
                  <a:pt x="6304" y="11037"/>
                  <a:pt x="6440" y="11037"/>
                  <a:pt x="6980" y="11037"/>
                </a:cubicBezTo>
                <a:cubicBezTo>
                  <a:pt x="12744" y="1053"/>
                  <a:pt x="12744" y="1053"/>
                  <a:pt x="12744" y="1053"/>
                </a:cubicBezTo>
                <a:cubicBezTo>
                  <a:pt x="12474" y="585"/>
                  <a:pt x="12406" y="468"/>
                  <a:pt x="12136" y="0"/>
                </a:cubicBezTo>
                <a:close/>
                <a:moveTo>
                  <a:pt x="6980" y="9442"/>
                </a:moveTo>
                <a:cubicBezTo>
                  <a:pt x="6440" y="9442"/>
                  <a:pt x="6304" y="9442"/>
                  <a:pt x="5764" y="9442"/>
                </a:cubicBezTo>
                <a:cubicBezTo>
                  <a:pt x="1350" y="1796"/>
                  <a:pt x="1350" y="1796"/>
                  <a:pt x="1350" y="1796"/>
                </a:cubicBezTo>
                <a:cubicBezTo>
                  <a:pt x="1620" y="1328"/>
                  <a:pt x="1687" y="1211"/>
                  <a:pt x="1957" y="743"/>
                </a:cubicBezTo>
                <a:cubicBezTo>
                  <a:pt x="10787" y="743"/>
                  <a:pt x="10787" y="743"/>
                  <a:pt x="10787" y="743"/>
                </a:cubicBezTo>
                <a:cubicBezTo>
                  <a:pt x="11057" y="1211"/>
                  <a:pt x="11124" y="1328"/>
                  <a:pt x="11394" y="1796"/>
                </a:cubicBezTo>
                <a:lnTo>
                  <a:pt x="6980" y="944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588" cap="flat">
            <a:noFill/>
            <a:prstDash val="solid"/>
            <a:miter lim="800000"/>
            <a:headEnd/>
            <a:tailEnd/>
          </a:ln>
          <a:effectLst>
            <a:outerShdw blurRad="330200" dist="38100" dir="2700000" algn="tl" rotWithShape="0">
              <a:prstClr val="black">
                <a:alpha val="2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7108DC-88C8-42D7-B1BE-2CFFE3A28BEA}"/>
              </a:ext>
            </a:extLst>
          </p:cNvPr>
          <p:cNvSpPr/>
          <p:nvPr/>
        </p:nvSpPr>
        <p:spPr>
          <a:xfrm>
            <a:off x="560518" y="981075"/>
            <a:ext cx="4893818" cy="4893818"/>
          </a:xfrm>
          <a:prstGeom prst="ellips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D9E8315-28F2-4561-8DE8-5E9B9C7F24AC}"/>
              </a:ext>
            </a:extLst>
          </p:cNvPr>
          <p:cNvCxnSpPr>
            <a:cxnSpLocks/>
          </p:cNvCxnSpPr>
          <p:nvPr/>
        </p:nvCxnSpPr>
        <p:spPr>
          <a:xfrm>
            <a:off x="6477207" y="2924046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462C304-4554-428E-8581-99163053D55D}"/>
              </a:ext>
            </a:extLst>
          </p:cNvPr>
          <p:cNvCxnSpPr>
            <a:cxnSpLocks/>
          </p:cNvCxnSpPr>
          <p:nvPr/>
        </p:nvCxnSpPr>
        <p:spPr>
          <a:xfrm>
            <a:off x="4701540" y="2060848"/>
            <a:ext cx="5204460" cy="0"/>
          </a:xfrm>
          <a:prstGeom prst="lin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80AAADE-C2BC-422A-9234-A2DD5AA64506}"/>
              </a:ext>
            </a:extLst>
          </p:cNvPr>
          <p:cNvCxnSpPr>
            <a:cxnSpLocks/>
          </p:cNvCxnSpPr>
          <p:nvPr/>
        </p:nvCxnSpPr>
        <p:spPr>
          <a:xfrm>
            <a:off x="1735057" y="5511552"/>
            <a:ext cx="2562623" cy="0"/>
          </a:xfrm>
          <a:prstGeom prst="lin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21CA90D-BE20-423D-9D22-B8FDA8101916}"/>
              </a:ext>
            </a:extLst>
          </p:cNvPr>
          <p:cNvCxnSpPr>
            <a:cxnSpLocks/>
          </p:cNvCxnSpPr>
          <p:nvPr/>
        </p:nvCxnSpPr>
        <p:spPr>
          <a:xfrm>
            <a:off x="6336713" y="3445540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DFD96F0-ADD6-4C8E-AEDD-E928C7847D13}"/>
              </a:ext>
            </a:extLst>
          </p:cNvPr>
          <p:cNvCxnSpPr>
            <a:cxnSpLocks/>
          </p:cNvCxnSpPr>
          <p:nvPr/>
        </p:nvCxnSpPr>
        <p:spPr>
          <a:xfrm>
            <a:off x="6477206" y="3962271"/>
            <a:ext cx="92167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C8EAD26A-B046-40B4-8982-66E4E2D99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82" y="1780115"/>
            <a:ext cx="3469928" cy="35931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28" name="Oval 23">
            <a:extLst>
              <a:ext uri="{FF2B5EF4-FFF2-40B4-BE49-F238E27FC236}">
                <a16:creationId xmlns:a16="http://schemas.microsoft.com/office/drawing/2014/main" id="{3A25824B-F4E5-43F4-A638-EDD613FB0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250" y="1780115"/>
            <a:ext cx="4668568" cy="35931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32" name="내용 개체 틀 1">
            <a:extLst>
              <a:ext uri="{FF2B5EF4-FFF2-40B4-BE49-F238E27FC236}">
                <a16:creationId xmlns:a16="http://schemas.microsoft.com/office/drawing/2014/main" id="{4D409B61-6F89-4CF7-B76E-C3063C78D1D5}"/>
              </a:ext>
            </a:extLst>
          </p:cNvPr>
          <p:cNvSpPr txBox="1">
            <a:spLocks/>
          </p:cNvSpPr>
          <p:nvPr/>
        </p:nvSpPr>
        <p:spPr>
          <a:xfrm>
            <a:off x="4802526" y="1866419"/>
            <a:ext cx="3812665" cy="63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아이템마다 공통적으로 필요한 정보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A3F05E6-FAF5-4B0B-8E35-0D31D7827B4C}"/>
              </a:ext>
            </a:extLst>
          </p:cNvPr>
          <p:cNvCxnSpPr>
            <a:cxnSpLocks/>
          </p:cNvCxnSpPr>
          <p:nvPr/>
        </p:nvCxnSpPr>
        <p:spPr>
          <a:xfrm>
            <a:off x="4833242" y="2417087"/>
            <a:ext cx="3751234" cy="0"/>
          </a:xfrm>
          <a:prstGeom prst="line">
            <a:avLst/>
          </a:prstGeom>
          <a:ln w="34925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아이템 구조체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29059-7C7C-4F10-B27D-9C62BD317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79" y="3603331"/>
            <a:ext cx="1230969" cy="1230969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6D7427-B777-4384-B36E-B8D1E661C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92" y="2198031"/>
            <a:ext cx="1230969" cy="1230969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CD6160-DCEE-4EF9-8D22-6CF51A751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70" y="3603331"/>
            <a:ext cx="1230969" cy="1230969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3FA256-0ECB-4993-98DD-0B9FC1E3B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83" y="2202581"/>
            <a:ext cx="1230969" cy="1230969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03AE39-4B56-4558-80E0-8515A9520E4D}"/>
              </a:ext>
            </a:extLst>
          </p:cNvPr>
          <p:cNvGrpSpPr/>
          <p:nvPr/>
        </p:nvGrpSpPr>
        <p:grpSpPr>
          <a:xfrm>
            <a:off x="4849973" y="2555456"/>
            <a:ext cx="3888542" cy="481114"/>
            <a:chOff x="4564724" y="2833728"/>
            <a:chExt cx="3888542" cy="481114"/>
          </a:xfrm>
        </p:grpSpPr>
        <p:sp>
          <p:nvSpPr>
            <p:cNvPr id="25" name="내용 개체 틀 1">
              <a:extLst>
                <a:ext uri="{FF2B5EF4-FFF2-40B4-BE49-F238E27FC236}">
                  <a16:creationId xmlns:a16="http://schemas.microsoft.com/office/drawing/2014/main" id="{5E9360EA-BE08-4B42-88AD-3972D5F3D614}"/>
                </a:ext>
              </a:extLst>
            </p:cNvPr>
            <p:cNvSpPr txBox="1">
              <a:spLocks/>
            </p:cNvSpPr>
            <p:nvPr/>
          </p:nvSpPr>
          <p:spPr>
            <a:xfrm>
              <a:off x="4964452" y="2833728"/>
              <a:ext cx="3488814" cy="4811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아이템 외형</a:t>
              </a:r>
            </a:p>
          </p:txBody>
        </p:sp>
        <p:sp>
          <p:nvSpPr>
            <p:cNvPr id="27" name="직사각형 125">
              <a:extLst>
                <a:ext uri="{FF2B5EF4-FFF2-40B4-BE49-F238E27FC236}">
                  <a16:creationId xmlns:a16="http://schemas.microsoft.com/office/drawing/2014/main" id="{8CB022F4-320D-4E6F-897E-27DC4AC76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724" y="2867801"/>
              <a:ext cx="399728" cy="412968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1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3C586A-AA89-46FF-AC22-FD88DFCA6DCA}"/>
              </a:ext>
            </a:extLst>
          </p:cNvPr>
          <p:cNvGrpSpPr/>
          <p:nvPr/>
        </p:nvGrpSpPr>
        <p:grpSpPr>
          <a:xfrm>
            <a:off x="4849973" y="3180708"/>
            <a:ext cx="3888542" cy="481114"/>
            <a:chOff x="4564724" y="2833728"/>
            <a:chExt cx="3888542" cy="481114"/>
          </a:xfrm>
        </p:grpSpPr>
        <p:sp>
          <p:nvSpPr>
            <p:cNvPr id="30" name="내용 개체 틀 1">
              <a:extLst>
                <a:ext uri="{FF2B5EF4-FFF2-40B4-BE49-F238E27FC236}">
                  <a16:creationId xmlns:a16="http://schemas.microsoft.com/office/drawing/2014/main" id="{3C4F2EA6-4EC8-4971-9549-DD01A9F0F760}"/>
                </a:ext>
              </a:extLst>
            </p:cNvPr>
            <p:cNvSpPr txBox="1">
              <a:spLocks/>
            </p:cNvSpPr>
            <p:nvPr/>
          </p:nvSpPr>
          <p:spPr>
            <a:xfrm>
              <a:off x="4964452" y="2833728"/>
              <a:ext cx="3488814" cy="4811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아이템 크기</a:t>
              </a:r>
            </a:p>
          </p:txBody>
        </p:sp>
        <p:sp>
          <p:nvSpPr>
            <p:cNvPr id="31" name="직사각형 125">
              <a:extLst>
                <a:ext uri="{FF2B5EF4-FFF2-40B4-BE49-F238E27FC236}">
                  <a16:creationId xmlns:a16="http://schemas.microsoft.com/office/drawing/2014/main" id="{9C3702AE-8C7B-40AF-B159-44248002F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724" y="2867801"/>
              <a:ext cx="399728" cy="412968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2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5A5052B-ECAD-434E-B984-88E0A2E3FB4E}"/>
              </a:ext>
            </a:extLst>
          </p:cNvPr>
          <p:cNvGrpSpPr/>
          <p:nvPr/>
        </p:nvGrpSpPr>
        <p:grpSpPr>
          <a:xfrm>
            <a:off x="4849973" y="3805960"/>
            <a:ext cx="3888542" cy="481114"/>
            <a:chOff x="4564724" y="2833728"/>
            <a:chExt cx="3888542" cy="481114"/>
          </a:xfrm>
        </p:grpSpPr>
        <p:sp>
          <p:nvSpPr>
            <p:cNvPr id="39" name="내용 개체 틀 1">
              <a:extLst>
                <a:ext uri="{FF2B5EF4-FFF2-40B4-BE49-F238E27FC236}">
                  <a16:creationId xmlns:a16="http://schemas.microsoft.com/office/drawing/2014/main" id="{4CF28570-71F3-4073-A73A-A63CC281C72A}"/>
                </a:ext>
              </a:extLst>
            </p:cNvPr>
            <p:cNvSpPr txBox="1">
              <a:spLocks/>
            </p:cNvSpPr>
            <p:nvPr/>
          </p:nvSpPr>
          <p:spPr>
            <a:xfrm>
              <a:off x="4964452" y="2833728"/>
              <a:ext cx="3488814" cy="4811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중력 적용 유무</a:t>
              </a:r>
            </a:p>
          </p:txBody>
        </p:sp>
        <p:sp>
          <p:nvSpPr>
            <p:cNvPr id="40" name="직사각형 125">
              <a:extLst>
                <a:ext uri="{FF2B5EF4-FFF2-40B4-BE49-F238E27FC236}">
                  <a16:creationId xmlns:a16="http://schemas.microsoft.com/office/drawing/2014/main" id="{CDB1299F-E13C-43AE-8494-F0F9E3995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724" y="2867801"/>
              <a:ext cx="399728" cy="412968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3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F4A3AA5-736F-4DC7-B14B-C62AB152F435}"/>
              </a:ext>
            </a:extLst>
          </p:cNvPr>
          <p:cNvGrpSpPr/>
          <p:nvPr/>
        </p:nvGrpSpPr>
        <p:grpSpPr>
          <a:xfrm>
            <a:off x="4849973" y="4431212"/>
            <a:ext cx="3888542" cy="481114"/>
            <a:chOff x="4564724" y="2833728"/>
            <a:chExt cx="3888542" cy="481114"/>
          </a:xfrm>
        </p:grpSpPr>
        <p:sp>
          <p:nvSpPr>
            <p:cNvPr id="45" name="내용 개체 틀 1">
              <a:extLst>
                <a:ext uri="{FF2B5EF4-FFF2-40B4-BE49-F238E27FC236}">
                  <a16:creationId xmlns:a16="http://schemas.microsoft.com/office/drawing/2014/main" id="{6FCF00C4-9AEC-459B-B1D9-757FFE88022B}"/>
                </a:ext>
              </a:extLst>
            </p:cNvPr>
            <p:cNvSpPr txBox="1">
              <a:spLocks/>
            </p:cNvSpPr>
            <p:nvPr/>
          </p:nvSpPr>
          <p:spPr>
            <a:xfrm>
              <a:off x="4964452" y="2833728"/>
              <a:ext cx="3488814" cy="4811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등등</a:t>
              </a:r>
            </a:p>
          </p:txBody>
        </p:sp>
        <p:sp>
          <p:nvSpPr>
            <p:cNvPr id="46" name="직사각형 125">
              <a:extLst>
                <a:ext uri="{FF2B5EF4-FFF2-40B4-BE49-F238E27FC236}">
                  <a16:creationId xmlns:a16="http://schemas.microsoft.com/office/drawing/2014/main" id="{E1E16DF3-DA86-45F6-86D1-BE97E1B05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724" y="2867801"/>
              <a:ext cx="399728" cy="412968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  <a:cs typeface="+mj-cs"/>
                </a:rPr>
                <a:t>…</a:t>
              </a:r>
            </a:p>
          </p:txBody>
        </p:sp>
      </p:grpSp>
      <p:sp>
        <p:nvSpPr>
          <p:cNvPr id="47" name="Oval 23">
            <a:extLst>
              <a:ext uri="{FF2B5EF4-FFF2-40B4-BE49-F238E27FC236}">
                <a16:creationId xmlns:a16="http://schemas.microsoft.com/office/drawing/2014/main" id="{FD41B69A-9379-4BA2-9ED0-30E62BFA6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82" y="5668546"/>
            <a:ext cx="8313636" cy="975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48" name="내용 개체 틀 1">
            <a:extLst>
              <a:ext uri="{FF2B5EF4-FFF2-40B4-BE49-F238E27FC236}">
                <a16:creationId xmlns:a16="http://schemas.microsoft.com/office/drawing/2014/main" id="{2B9A8E34-F829-4170-9936-6576884C4B8E}"/>
              </a:ext>
            </a:extLst>
          </p:cNvPr>
          <p:cNvSpPr txBox="1">
            <a:spLocks/>
          </p:cNvSpPr>
          <p:nvPr/>
        </p:nvSpPr>
        <p:spPr>
          <a:xfrm>
            <a:off x="945383" y="5888850"/>
            <a:ext cx="8023126" cy="63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새로운 아이템을 추가하기 쉽도록 아이템마다 필요한 정보들을 배열로 </a:t>
            </a:r>
            <a:r>
              <a:rPr lang="ko-KR" altLang="en-US" sz="18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만듬</a:t>
            </a:r>
            <a:endParaRPr lang="ko-KR" altLang="en-US" sz="18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144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23">
            <a:extLst>
              <a:ext uri="{FF2B5EF4-FFF2-40B4-BE49-F238E27FC236}">
                <a16:creationId xmlns:a16="http://schemas.microsoft.com/office/drawing/2014/main" id="{D66988BF-2E89-4AFE-8F28-39505C089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5922148"/>
            <a:ext cx="8324849" cy="8192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C8EAD26A-B046-40B4-8982-66E4E2D99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1606497"/>
            <a:ext cx="8324849" cy="41939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아이템 구조체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E2AD63-2CB1-4DBC-AD34-84D965E56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54" t="20408" b="10000"/>
          <a:stretch/>
        </p:blipFill>
        <p:spPr>
          <a:xfrm>
            <a:off x="1525021" y="1839980"/>
            <a:ext cx="2593226" cy="3519101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sp>
        <p:nvSpPr>
          <p:cNvPr id="47" name="내용 개체 틀 1">
            <a:extLst>
              <a:ext uri="{FF2B5EF4-FFF2-40B4-BE49-F238E27FC236}">
                <a16:creationId xmlns:a16="http://schemas.microsoft.com/office/drawing/2014/main" id="{5A9DB1F0-F0C9-46B7-A1A2-241F802776EB}"/>
              </a:ext>
            </a:extLst>
          </p:cNvPr>
          <p:cNvSpPr txBox="1">
            <a:spLocks/>
          </p:cNvSpPr>
          <p:nvPr/>
        </p:nvSpPr>
        <p:spPr>
          <a:xfrm>
            <a:off x="915301" y="5289444"/>
            <a:ext cx="3812665" cy="63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기존 아이템 배열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C1F69-48B0-4512-87A4-14CA031B8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19" t="22536" b="11196"/>
          <a:stretch/>
        </p:blipFill>
        <p:spPr>
          <a:xfrm>
            <a:off x="5738982" y="1837288"/>
            <a:ext cx="2645107" cy="3523768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E874DAFE-B38C-4FC0-B634-EAF8F78F6701}"/>
              </a:ext>
            </a:extLst>
          </p:cNvPr>
          <p:cNvSpPr txBox="1">
            <a:spLocks/>
          </p:cNvSpPr>
          <p:nvPr/>
        </p:nvSpPr>
        <p:spPr>
          <a:xfrm>
            <a:off x="5155202" y="5289443"/>
            <a:ext cx="3812665" cy="63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구조체 사용 후 배열</a:t>
            </a: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A44D1894-776D-44FE-B5A1-797EB02A59EB}"/>
              </a:ext>
            </a:extLst>
          </p:cNvPr>
          <p:cNvSpPr txBox="1">
            <a:spLocks/>
          </p:cNvSpPr>
          <p:nvPr/>
        </p:nvSpPr>
        <p:spPr>
          <a:xfrm>
            <a:off x="915301" y="5870024"/>
            <a:ext cx="8023126" cy="81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아이템을 추가할 때마다 모든 배열들을 추가해야 하는 불편함 때문에 구조체를 만들어 배열로 선언</a:t>
            </a:r>
            <a:r>
              <a:rPr lang="en-US" altLang="ko-KR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 결과 아이템을 새로 추가하기 간편한 형태를 가지게 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FED3282-C726-4CA1-A5EE-17425BEF84BB}"/>
              </a:ext>
            </a:extLst>
          </p:cNvPr>
          <p:cNvCxnSpPr/>
          <p:nvPr/>
        </p:nvCxnSpPr>
        <p:spPr>
          <a:xfrm>
            <a:off x="4557148" y="3703783"/>
            <a:ext cx="905164" cy="0"/>
          </a:xfrm>
          <a:prstGeom prst="straightConnector1">
            <a:avLst/>
          </a:prstGeom>
          <a:ln w="889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64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C8EAD26A-B046-40B4-8982-66E4E2D99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6" y="1780114"/>
            <a:ext cx="8324849" cy="47667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인벤토리 아이템 슬롯 배열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E874DAFE-B38C-4FC0-B634-EAF8F78F6701}"/>
              </a:ext>
            </a:extLst>
          </p:cNvPr>
          <p:cNvSpPr txBox="1">
            <a:spLocks/>
          </p:cNvSpPr>
          <p:nvPr/>
        </p:nvSpPr>
        <p:spPr>
          <a:xfrm>
            <a:off x="1032660" y="5874262"/>
            <a:ext cx="7825009" cy="63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위젯의 </a:t>
            </a:r>
            <a:r>
              <a:rPr lang="en-US" altLang="ko-KR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hierarchy</a:t>
            </a: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에서 배열을 지원하지 않음</a:t>
            </a:r>
            <a:r>
              <a:rPr lang="en-US" altLang="ko-KR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따라서</a:t>
            </a:r>
            <a:r>
              <a:rPr lang="en-US" altLang="ko-KR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Inventory slot</a:t>
            </a: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따로 만들어 </a:t>
            </a:r>
            <a:endParaRPr lang="en-US" altLang="ko-KR" sz="18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최대 저장 슬롯의 양에 맞게 생성하여 배열에 넣고 그것을 </a:t>
            </a:r>
            <a:r>
              <a:rPr lang="en-US" altLang="ko-KR" sz="18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UniformGrid</a:t>
            </a: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정렬</a:t>
            </a:r>
            <a:r>
              <a:rPr lang="en-US" altLang="ko-KR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48CA08-765B-4ED9-BE93-BC3BA2980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19766" r="72373" b="16325"/>
          <a:stretch/>
        </p:blipFill>
        <p:spPr>
          <a:xfrm>
            <a:off x="6434498" y="2196165"/>
            <a:ext cx="2165251" cy="3561110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7F71F3-DE86-4CD0-97DB-58F78AE1D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509" r="84920" b="40004"/>
          <a:stretch/>
        </p:blipFill>
        <p:spPr>
          <a:xfrm>
            <a:off x="3337451" y="3109248"/>
            <a:ext cx="2581371" cy="1876425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008CF7-A36B-4BBF-AA8E-38118AE4FA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69" t="63454" r="34830" b="20875"/>
          <a:stretch/>
        </p:blipFill>
        <p:spPr>
          <a:xfrm>
            <a:off x="1191251" y="3509486"/>
            <a:ext cx="1745525" cy="1075950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D0A2638-5A09-4650-AAC0-5E68FD76E8C7}"/>
              </a:ext>
            </a:extLst>
          </p:cNvPr>
          <p:cNvSpPr/>
          <p:nvPr/>
        </p:nvSpPr>
        <p:spPr>
          <a:xfrm>
            <a:off x="3528060" y="4106726"/>
            <a:ext cx="1424940" cy="2442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6" name="내용 개체 틀 1">
            <a:extLst>
              <a:ext uri="{FF2B5EF4-FFF2-40B4-BE49-F238E27FC236}">
                <a16:creationId xmlns:a16="http://schemas.microsoft.com/office/drawing/2014/main" id="{BCB91212-38A6-4438-8EB1-70180E783BE6}"/>
              </a:ext>
            </a:extLst>
          </p:cNvPr>
          <p:cNvSpPr txBox="1">
            <a:spLocks/>
          </p:cNvSpPr>
          <p:nvPr/>
        </p:nvSpPr>
        <p:spPr>
          <a:xfrm>
            <a:off x="3826206" y="4880971"/>
            <a:ext cx="1603860" cy="63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WBP_Inventory</a:t>
            </a:r>
            <a:endParaRPr lang="ko-KR" altLang="en-US" sz="14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670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C8EAD26A-B046-40B4-8982-66E4E2D99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1780114"/>
            <a:ext cx="8515349" cy="48331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적 제거 퀘스트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BBA9FD-E311-4545-8902-97E8ACBB12BF}"/>
              </a:ext>
            </a:extLst>
          </p:cNvPr>
          <p:cNvGrpSpPr/>
          <p:nvPr/>
        </p:nvGrpSpPr>
        <p:grpSpPr>
          <a:xfrm>
            <a:off x="2037403" y="1898664"/>
            <a:ext cx="6076743" cy="3350421"/>
            <a:chOff x="1390858" y="2022795"/>
            <a:chExt cx="7437465" cy="4045746"/>
          </a:xfrm>
        </p:grpSpPr>
        <p:sp>
          <p:nvSpPr>
            <p:cNvPr id="12" name="내용 개체 틀 1">
              <a:extLst>
                <a:ext uri="{FF2B5EF4-FFF2-40B4-BE49-F238E27FC236}">
                  <a16:creationId xmlns:a16="http://schemas.microsoft.com/office/drawing/2014/main" id="{26554EC8-C85A-4DA2-A6E2-AE72B3FD83ED}"/>
                </a:ext>
              </a:extLst>
            </p:cNvPr>
            <p:cNvSpPr txBox="1">
              <a:spLocks/>
            </p:cNvSpPr>
            <p:nvPr/>
          </p:nvSpPr>
          <p:spPr>
            <a:xfrm>
              <a:off x="1390858" y="5435026"/>
              <a:ext cx="1725294" cy="6335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플레이어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94EB79-01FA-4488-ADAE-375E9E455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077" t="63078" r="20000" b="21709"/>
            <a:stretch/>
          </p:blipFill>
          <p:spPr>
            <a:xfrm>
              <a:off x="1390859" y="3178309"/>
              <a:ext cx="1725293" cy="2132654"/>
            </a:xfrm>
            <a:prstGeom prst="rect">
              <a:avLst/>
            </a:prstGeom>
            <a:ln w="2540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457D88-3C6A-4C4E-867C-2F159AE49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838" t="78034" r="57359" b="6923"/>
            <a:stretch/>
          </p:blipFill>
          <p:spPr>
            <a:xfrm>
              <a:off x="4116852" y="3193270"/>
              <a:ext cx="1710393" cy="2127413"/>
            </a:xfrm>
            <a:prstGeom prst="rect">
              <a:avLst/>
            </a:prstGeom>
            <a:ln w="2540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D569316-B431-4E47-8579-9A9752076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01" t="43408" r="67628" b="34602"/>
            <a:stretch/>
          </p:blipFill>
          <p:spPr>
            <a:xfrm>
              <a:off x="6789850" y="3189708"/>
              <a:ext cx="1932801" cy="2121255"/>
            </a:xfrm>
            <a:prstGeom prst="rect">
              <a:avLst/>
            </a:prstGeom>
            <a:ln w="25400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</p:pic>
        <p:sp>
          <p:nvSpPr>
            <p:cNvPr id="15" name="내용 개체 틀 1">
              <a:extLst>
                <a:ext uri="{FF2B5EF4-FFF2-40B4-BE49-F238E27FC236}">
                  <a16:creationId xmlns:a16="http://schemas.microsoft.com/office/drawing/2014/main" id="{B04A7396-E181-4489-81E9-D100CE459182}"/>
                </a:ext>
              </a:extLst>
            </p:cNvPr>
            <p:cNvSpPr txBox="1">
              <a:spLocks/>
            </p:cNvSpPr>
            <p:nvPr/>
          </p:nvSpPr>
          <p:spPr>
            <a:xfrm>
              <a:off x="3899975" y="5435026"/>
              <a:ext cx="2144146" cy="6335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플레이어의 총알</a:t>
              </a:r>
            </a:p>
          </p:txBody>
        </p:sp>
        <p:sp>
          <p:nvSpPr>
            <p:cNvPr id="16" name="내용 개체 틀 1">
              <a:extLst>
                <a:ext uri="{FF2B5EF4-FFF2-40B4-BE49-F238E27FC236}">
                  <a16:creationId xmlns:a16="http://schemas.microsoft.com/office/drawing/2014/main" id="{5FEBCE8E-F379-4BCA-A15C-4629BDD1874D}"/>
                </a:ext>
              </a:extLst>
            </p:cNvPr>
            <p:cNvSpPr txBox="1">
              <a:spLocks/>
            </p:cNvSpPr>
            <p:nvPr/>
          </p:nvSpPr>
          <p:spPr>
            <a:xfrm>
              <a:off x="6684177" y="5391716"/>
              <a:ext cx="2144146" cy="6335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적</a:t>
              </a:r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464AA7A0-D227-43FA-9064-05B5D5F01A87}"/>
                </a:ext>
              </a:extLst>
            </p:cNvPr>
            <p:cNvCxnSpPr>
              <a:cxnSpLocks/>
              <a:stCxn id="4" idx="0"/>
              <a:endCxn id="6" idx="0"/>
            </p:cNvCxnSpPr>
            <p:nvPr/>
          </p:nvCxnSpPr>
          <p:spPr>
            <a:xfrm rot="16200000" flipH="1">
              <a:off x="3605296" y="1826518"/>
              <a:ext cx="14961" cy="2718543"/>
            </a:xfrm>
            <a:prstGeom prst="curvedConnector3">
              <a:avLst>
                <a:gd name="adj1" fmla="val -3183277"/>
              </a:avLst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7168A9DC-A442-447E-A57C-9760608E4816}"/>
                </a:ext>
              </a:extLst>
            </p:cNvPr>
            <p:cNvCxnSpPr>
              <a:cxnSpLocks/>
              <a:stCxn id="6" idx="0"/>
              <a:endCxn id="14" idx="0"/>
            </p:cNvCxnSpPr>
            <p:nvPr/>
          </p:nvCxnSpPr>
          <p:spPr>
            <a:xfrm rot="5400000" flipH="1" flipV="1">
              <a:off x="6362369" y="1799388"/>
              <a:ext cx="3562" cy="2784202"/>
            </a:xfrm>
            <a:prstGeom prst="curvedConnector3">
              <a:avLst>
                <a:gd name="adj1" fmla="val 15074733"/>
              </a:avLst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내용 개체 틀 1">
              <a:extLst>
                <a:ext uri="{FF2B5EF4-FFF2-40B4-BE49-F238E27FC236}">
                  <a16:creationId xmlns:a16="http://schemas.microsoft.com/office/drawing/2014/main" id="{0903471F-472E-42AE-963A-3AC89F8E3735}"/>
                </a:ext>
              </a:extLst>
            </p:cNvPr>
            <p:cNvSpPr txBox="1">
              <a:spLocks/>
            </p:cNvSpPr>
            <p:nvPr/>
          </p:nvSpPr>
          <p:spPr>
            <a:xfrm>
              <a:off x="2750129" y="2053019"/>
              <a:ext cx="1725294" cy="6335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총알 주인 </a:t>
              </a:r>
              <a:endParaRPr lang="en-US" altLang="ko-KR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정보 전달</a:t>
              </a:r>
            </a:p>
          </p:txBody>
        </p:sp>
        <p:sp>
          <p:nvSpPr>
            <p:cNvPr id="28" name="내용 개체 틀 1">
              <a:extLst>
                <a:ext uri="{FF2B5EF4-FFF2-40B4-BE49-F238E27FC236}">
                  <a16:creationId xmlns:a16="http://schemas.microsoft.com/office/drawing/2014/main" id="{21E71B60-4534-4304-BFF0-3EABC5CA0680}"/>
                </a:ext>
              </a:extLst>
            </p:cNvPr>
            <p:cNvSpPr txBox="1">
              <a:spLocks/>
            </p:cNvSpPr>
            <p:nvPr/>
          </p:nvSpPr>
          <p:spPr>
            <a:xfrm>
              <a:off x="5501503" y="2022795"/>
              <a:ext cx="1725294" cy="6335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총알 주인 </a:t>
              </a:r>
              <a:endParaRPr lang="en-US" altLang="ko-KR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정보 전달</a:t>
              </a:r>
            </a:p>
          </p:txBody>
        </p: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2F52AB8F-1DD4-440C-BB27-AC9A9DBE8DD8}"/>
              </a:ext>
            </a:extLst>
          </p:cNvPr>
          <p:cNvSpPr txBox="1">
            <a:spLocks/>
          </p:cNvSpPr>
          <p:nvPr/>
        </p:nvSpPr>
        <p:spPr>
          <a:xfrm>
            <a:off x="997060" y="5736513"/>
            <a:ext cx="8008396" cy="63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745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총알에 플레이어의 정보를 전달하여 적이 </a:t>
            </a:r>
            <a:r>
              <a:rPr lang="ko-KR" altLang="en-US" sz="18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누구에</a:t>
            </a: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의해 제거되었는지 확인하고 해당 플레이어가 퀘스트를 받은 상태라면 퀘스트를 클리어 </a:t>
            </a:r>
            <a:r>
              <a:rPr lang="ko-KR" altLang="en-US" sz="1800" dirty="0" err="1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해줌</a:t>
            </a:r>
            <a:r>
              <a:rPr lang="ko-KR" altLang="en-US" sz="1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11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DESIGNED BY ADSTOREPOST.COM</a:t>
            </a:r>
            <a:endParaRPr lang="ko-KR" altLang="en-US" dirty="0"/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C8EAD26A-B046-40B4-8982-66E4E2D99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1780115"/>
            <a:ext cx="8515349" cy="45540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427387" y="666980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기타 사용 기술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5AC83A-02F3-493F-80D6-37E094695EE6}"/>
              </a:ext>
            </a:extLst>
          </p:cNvPr>
          <p:cNvGrpSpPr/>
          <p:nvPr/>
        </p:nvGrpSpPr>
        <p:grpSpPr>
          <a:xfrm>
            <a:off x="1221485" y="2013599"/>
            <a:ext cx="5757215" cy="696712"/>
            <a:chOff x="4535309" y="2833728"/>
            <a:chExt cx="5757215" cy="756873"/>
          </a:xfrm>
        </p:grpSpPr>
        <p:sp>
          <p:nvSpPr>
            <p:cNvPr id="13" name="내용 개체 틀 1">
              <a:extLst>
                <a:ext uri="{FF2B5EF4-FFF2-40B4-BE49-F238E27FC236}">
                  <a16:creationId xmlns:a16="http://schemas.microsoft.com/office/drawing/2014/main" id="{8DD6303D-5F0F-4EA4-BC2A-53511C4476C5}"/>
                </a:ext>
              </a:extLst>
            </p:cNvPr>
            <p:cNvSpPr txBox="1">
              <a:spLocks/>
            </p:cNvSpPr>
            <p:nvPr/>
          </p:nvSpPr>
          <p:spPr>
            <a:xfrm>
              <a:off x="4765960" y="2833728"/>
              <a:ext cx="5526564" cy="7568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탈것 구현을 위해 플레이어 컨트롤러를 탈것으로 옮겨주어야 했음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이것을 구현하기 위해 </a:t>
              </a:r>
              <a:r>
                <a:rPr lang="en-US" altLang="ko-KR" dirty="0" err="1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unpossess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possess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를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사용함</a:t>
              </a:r>
            </a:p>
          </p:txBody>
        </p:sp>
        <p:sp>
          <p:nvSpPr>
            <p:cNvPr id="15" name="직사각형 125">
              <a:extLst>
                <a:ext uri="{FF2B5EF4-FFF2-40B4-BE49-F238E27FC236}">
                  <a16:creationId xmlns:a16="http://schemas.microsoft.com/office/drawing/2014/main" id="{BF6DE66C-B91B-4109-88B0-D8F8A5510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309" y="2934445"/>
              <a:ext cx="230651" cy="238291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16CF78-FB1C-431F-B8F9-9D922C444534}"/>
              </a:ext>
            </a:extLst>
          </p:cNvPr>
          <p:cNvGrpSpPr/>
          <p:nvPr/>
        </p:nvGrpSpPr>
        <p:grpSpPr>
          <a:xfrm>
            <a:off x="1197259" y="2839894"/>
            <a:ext cx="5575016" cy="442872"/>
            <a:chOff x="4535309" y="2833728"/>
            <a:chExt cx="5575016" cy="481114"/>
          </a:xfrm>
        </p:grpSpPr>
        <p:sp>
          <p:nvSpPr>
            <p:cNvPr id="21" name="내용 개체 틀 1">
              <a:extLst>
                <a:ext uri="{FF2B5EF4-FFF2-40B4-BE49-F238E27FC236}">
                  <a16:creationId xmlns:a16="http://schemas.microsoft.com/office/drawing/2014/main" id="{A7C4FB0A-5514-47E0-A146-2A29CC6A06BE}"/>
                </a:ext>
              </a:extLst>
            </p:cNvPr>
            <p:cNvSpPr txBox="1">
              <a:spLocks/>
            </p:cNvSpPr>
            <p:nvPr/>
          </p:nvSpPr>
          <p:spPr>
            <a:xfrm>
              <a:off x="4765959" y="2833728"/>
              <a:ext cx="5344366" cy="48111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적의 체력을 보여주기 위해 위젯의 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progress bar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를 사용</a:t>
              </a:r>
            </a:p>
          </p:txBody>
        </p:sp>
        <p:sp>
          <p:nvSpPr>
            <p:cNvPr id="22" name="직사각형 125">
              <a:extLst>
                <a:ext uri="{FF2B5EF4-FFF2-40B4-BE49-F238E27FC236}">
                  <a16:creationId xmlns:a16="http://schemas.microsoft.com/office/drawing/2014/main" id="{4EA648ED-AE2F-4A4B-9F53-A22154AC9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309" y="2934445"/>
              <a:ext cx="230651" cy="238291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BC209CA-3611-4B7F-BE84-D52CCBEB1663}"/>
              </a:ext>
            </a:extLst>
          </p:cNvPr>
          <p:cNvGrpSpPr/>
          <p:nvPr/>
        </p:nvGrpSpPr>
        <p:grpSpPr>
          <a:xfrm>
            <a:off x="1197259" y="3412349"/>
            <a:ext cx="6938116" cy="759109"/>
            <a:chOff x="4535309" y="2833727"/>
            <a:chExt cx="6938116" cy="824658"/>
          </a:xfrm>
        </p:grpSpPr>
        <p:sp>
          <p:nvSpPr>
            <p:cNvPr id="28" name="내용 개체 틀 1">
              <a:extLst>
                <a:ext uri="{FF2B5EF4-FFF2-40B4-BE49-F238E27FC236}">
                  <a16:creationId xmlns:a16="http://schemas.microsoft.com/office/drawing/2014/main" id="{68C4719F-9818-4AD9-A4C2-C22A52BC3001}"/>
                </a:ext>
              </a:extLst>
            </p:cNvPr>
            <p:cNvSpPr txBox="1">
              <a:spLocks/>
            </p:cNvSpPr>
            <p:nvPr/>
          </p:nvSpPr>
          <p:spPr>
            <a:xfrm>
              <a:off x="4765959" y="2833727"/>
              <a:ext cx="6707466" cy="8246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NPC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에게 말을 걸면 해당 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NPC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가 보일 수 있도록 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NPC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마다 카메라를 컴포넌트로</a:t>
              </a:r>
              <a:endParaRPr lang="en-US" altLang="ko-KR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붙여주었으며 말을 걸면 </a:t>
              </a:r>
              <a:r>
                <a:rPr lang="en-US" altLang="ko-KR" dirty="0" err="1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SetViewTarget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()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함수를 사용하여 </a:t>
              </a:r>
              <a:r>
                <a:rPr lang="ko-KR" altLang="en-US" dirty="0" err="1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씬을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전환</a:t>
              </a:r>
            </a:p>
          </p:txBody>
        </p:sp>
        <p:sp>
          <p:nvSpPr>
            <p:cNvPr id="29" name="직사각형 125">
              <a:extLst>
                <a:ext uri="{FF2B5EF4-FFF2-40B4-BE49-F238E27FC236}">
                  <a16:creationId xmlns:a16="http://schemas.microsoft.com/office/drawing/2014/main" id="{E240B9D7-71AF-4BBC-B68C-22A0370D9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309" y="2934445"/>
              <a:ext cx="230651" cy="238291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C9FDB64-6C2C-4073-9F6A-D15787DACF47}"/>
              </a:ext>
            </a:extLst>
          </p:cNvPr>
          <p:cNvGrpSpPr/>
          <p:nvPr/>
        </p:nvGrpSpPr>
        <p:grpSpPr>
          <a:xfrm>
            <a:off x="1197259" y="4301041"/>
            <a:ext cx="6098890" cy="759109"/>
            <a:chOff x="4535309" y="2775413"/>
            <a:chExt cx="6098890" cy="824658"/>
          </a:xfrm>
        </p:grpSpPr>
        <p:sp>
          <p:nvSpPr>
            <p:cNvPr id="38" name="내용 개체 틀 1">
              <a:extLst>
                <a:ext uri="{FF2B5EF4-FFF2-40B4-BE49-F238E27FC236}">
                  <a16:creationId xmlns:a16="http://schemas.microsoft.com/office/drawing/2014/main" id="{53412800-50F4-44A0-9E1F-AEE6C4AB0085}"/>
                </a:ext>
              </a:extLst>
            </p:cNvPr>
            <p:cNvSpPr txBox="1">
              <a:spLocks/>
            </p:cNvSpPr>
            <p:nvPr/>
          </p:nvSpPr>
          <p:spPr>
            <a:xfrm>
              <a:off x="4765958" y="2775413"/>
              <a:ext cx="5868241" cy="8246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우주선의 체력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아이템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강화 레벨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진입한 행성 등을 저장하기 위해 </a:t>
              </a:r>
              <a:r>
                <a:rPr lang="en-US" altLang="ko-KR" dirty="0" err="1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MySaveGame.h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사용</a:t>
              </a:r>
            </a:p>
          </p:txBody>
        </p:sp>
        <p:sp>
          <p:nvSpPr>
            <p:cNvPr id="39" name="직사각형 125">
              <a:extLst>
                <a:ext uri="{FF2B5EF4-FFF2-40B4-BE49-F238E27FC236}">
                  <a16:creationId xmlns:a16="http://schemas.microsoft.com/office/drawing/2014/main" id="{71640470-D856-4992-B0E1-E6116E936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309" y="2934445"/>
              <a:ext cx="230651" cy="238291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EF5D8D-8743-4C5A-9E28-2DEC6D083971}"/>
              </a:ext>
            </a:extLst>
          </p:cNvPr>
          <p:cNvGrpSpPr/>
          <p:nvPr/>
        </p:nvGrpSpPr>
        <p:grpSpPr>
          <a:xfrm>
            <a:off x="1197259" y="5189734"/>
            <a:ext cx="6098890" cy="759109"/>
            <a:chOff x="4535309" y="2775415"/>
            <a:chExt cx="6098890" cy="824659"/>
          </a:xfrm>
        </p:grpSpPr>
        <p:sp>
          <p:nvSpPr>
            <p:cNvPr id="23" name="내용 개체 틀 1">
              <a:extLst>
                <a:ext uri="{FF2B5EF4-FFF2-40B4-BE49-F238E27FC236}">
                  <a16:creationId xmlns:a16="http://schemas.microsoft.com/office/drawing/2014/main" id="{A9092358-7F4C-412D-9AB9-B20EB938E399}"/>
                </a:ext>
              </a:extLst>
            </p:cNvPr>
            <p:cNvSpPr txBox="1">
              <a:spLocks/>
            </p:cNvSpPr>
            <p:nvPr/>
          </p:nvSpPr>
          <p:spPr>
            <a:xfrm>
              <a:off x="4765958" y="2775415"/>
              <a:ext cx="5868241" cy="8246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-80" baseline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7454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퀘스트마다 고유 번호를 주어 해당 번호 퀘스트의 클리어 여부를 확인</a:t>
              </a:r>
              <a:r>
                <a:rPr lang="en-US" altLang="ko-KR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이 방법으로 퀘스트 중복 수락을 방지함</a:t>
              </a:r>
            </a:p>
          </p:txBody>
        </p:sp>
        <p:sp>
          <p:nvSpPr>
            <p:cNvPr id="24" name="직사각형 125">
              <a:extLst>
                <a:ext uri="{FF2B5EF4-FFF2-40B4-BE49-F238E27FC236}">
                  <a16:creationId xmlns:a16="http://schemas.microsoft.com/office/drawing/2014/main" id="{B4B910AE-B3B3-489E-999B-550DA85CD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309" y="2934445"/>
              <a:ext cx="230651" cy="238291"/>
            </a:xfrm>
            <a:prstGeom prst="diamond">
              <a:avLst/>
            </a:prstGeom>
            <a:gradFill>
              <a:gsLst>
                <a:gs pos="42000">
                  <a:srgbClr val="9966FF"/>
                </a:gs>
                <a:gs pos="100000">
                  <a:srgbClr val="DA5054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500" algn="l"/>
                  <a:tab pos="1701800" algn="l"/>
                </a:tabLst>
                <a:defRPr/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786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0">
            <a:extLst>
              <a:ext uri="{FF2B5EF4-FFF2-40B4-BE49-F238E27FC236}">
                <a16:creationId xmlns:a16="http://schemas.microsoft.com/office/drawing/2014/main" id="{91E0D351-AB1A-4EDA-A4A5-457D22E47FE7}"/>
              </a:ext>
            </a:extLst>
          </p:cNvPr>
          <p:cNvSpPr>
            <a:spLocks/>
          </p:cNvSpPr>
          <p:nvPr/>
        </p:nvSpPr>
        <p:spPr bwMode="auto">
          <a:xfrm rot="10800000">
            <a:off x="3847969" y="2110434"/>
            <a:ext cx="2071770" cy="2503831"/>
          </a:xfrm>
          <a:custGeom>
            <a:avLst/>
            <a:gdLst>
              <a:gd name="T0" fmla="*/ 352 w 4050"/>
              <a:gd name="T1" fmla="*/ 0 h 3508"/>
              <a:gd name="T2" fmla="*/ 0 w 4050"/>
              <a:gd name="T3" fmla="*/ 610 h 3508"/>
              <a:gd name="T4" fmla="*/ 1673 w 4050"/>
              <a:gd name="T5" fmla="*/ 3508 h 3508"/>
              <a:gd name="T6" fmla="*/ 2377 w 4050"/>
              <a:gd name="T7" fmla="*/ 3508 h 3508"/>
              <a:gd name="T8" fmla="*/ 4050 w 4050"/>
              <a:gd name="T9" fmla="*/ 610 h 3508"/>
              <a:gd name="T10" fmla="*/ 3698 w 4050"/>
              <a:gd name="T11" fmla="*/ 0 h 3508"/>
              <a:gd name="T12" fmla="*/ 352 w 4050"/>
              <a:gd name="T13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50" h="3508">
                <a:moveTo>
                  <a:pt x="352" y="0"/>
                </a:moveTo>
                <a:cubicBezTo>
                  <a:pt x="196" y="271"/>
                  <a:pt x="157" y="339"/>
                  <a:pt x="0" y="610"/>
                </a:cubicBezTo>
                <a:cubicBezTo>
                  <a:pt x="1673" y="3508"/>
                  <a:pt x="1673" y="3508"/>
                  <a:pt x="1673" y="3508"/>
                </a:cubicBezTo>
                <a:cubicBezTo>
                  <a:pt x="1986" y="3508"/>
                  <a:pt x="2064" y="3508"/>
                  <a:pt x="2377" y="3508"/>
                </a:cubicBezTo>
                <a:cubicBezTo>
                  <a:pt x="4050" y="610"/>
                  <a:pt x="4050" y="610"/>
                  <a:pt x="4050" y="610"/>
                </a:cubicBezTo>
                <a:cubicBezTo>
                  <a:pt x="3894" y="339"/>
                  <a:pt x="3854" y="271"/>
                  <a:pt x="3698" y="0"/>
                </a:cubicBezTo>
                <a:lnTo>
                  <a:pt x="352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FFF7F9B-1469-455F-BCBF-2917EF41048F}"/>
              </a:ext>
            </a:extLst>
          </p:cNvPr>
          <p:cNvSpPr/>
          <p:nvPr/>
        </p:nvSpPr>
        <p:spPr>
          <a:xfrm>
            <a:off x="2498431" y="1012368"/>
            <a:ext cx="4902494" cy="4902492"/>
          </a:xfrm>
          <a:prstGeom prst="ellipse">
            <a:avLst/>
          </a:prstGeom>
          <a:noFill/>
          <a:ln w="6350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CF3318-ED3D-487D-A06D-16FAEBE0DE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07181" y="-37245"/>
            <a:ext cx="2998247" cy="5194436"/>
          </a:xfrm>
          <a:prstGeom prst="lin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CE58497-EF9B-4721-994D-5BF44315835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763601" y="831823"/>
            <a:ext cx="3426990" cy="5988932"/>
          </a:xfrm>
          <a:prstGeom prst="lin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13B70E9-E5CF-4542-88EF-36381CB17836}"/>
              </a:ext>
            </a:extLst>
          </p:cNvPr>
          <p:cNvCxnSpPr>
            <a:cxnSpLocks/>
            <a:stCxn id="9" idx="5"/>
          </p:cNvCxnSpPr>
          <p:nvPr/>
        </p:nvCxnSpPr>
        <p:spPr>
          <a:xfrm flipV="1">
            <a:off x="2462981" y="4702389"/>
            <a:ext cx="7443019" cy="42134"/>
          </a:xfrm>
          <a:prstGeom prst="lin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FA55B60-FFF9-404D-9F3E-3CFFF3926DC7}"/>
              </a:ext>
            </a:extLst>
          </p:cNvPr>
          <p:cNvSpPr/>
          <p:nvPr/>
        </p:nvSpPr>
        <p:spPr>
          <a:xfrm>
            <a:off x="2152995" y="646856"/>
            <a:ext cx="5562256" cy="5562256"/>
          </a:xfrm>
          <a:prstGeom prst="ellipse">
            <a:avLst/>
          </a:prstGeom>
          <a:noFill/>
          <a:ln w="1588" cap="flat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6F85153-45C8-4CC6-B3A9-9179CEA7C61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347420" y="1824686"/>
            <a:ext cx="3207450" cy="2785414"/>
          </a:xfrm>
          <a:custGeom>
            <a:avLst/>
            <a:gdLst>
              <a:gd name="T0" fmla="*/ 6383 w 6990"/>
              <a:gd name="T1" fmla="*/ 0 h 6054"/>
              <a:gd name="T2" fmla="*/ 608 w 6990"/>
              <a:gd name="T3" fmla="*/ 0 h 6054"/>
              <a:gd name="T4" fmla="*/ 0 w 6990"/>
              <a:gd name="T5" fmla="*/ 1053 h 6054"/>
              <a:gd name="T6" fmla="*/ 2887 w 6990"/>
              <a:gd name="T7" fmla="*/ 6054 h 6054"/>
              <a:gd name="T8" fmla="*/ 4103 w 6990"/>
              <a:gd name="T9" fmla="*/ 6054 h 6054"/>
              <a:gd name="T10" fmla="*/ 6990 w 6990"/>
              <a:gd name="T11" fmla="*/ 1053 h 6054"/>
              <a:gd name="T12" fmla="*/ 6383 w 6990"/>
              <a:gd name="T13" fmla="*/ 0 h 6054"/>
              <a:gd name="T14" fmla="*/ 3847 w 6990"/>
              <a:gd name="T15" fmla="*/ 4365 h 6054"/>
              <a:gd name="T16" fmla="*/ 3143 w 6990"/>
              <a:gd name="T17" fmla="*/ 4365 h 6054"/>
              <a:gd name="T18" fmla="*/ 1470 w 6990"/>
              <a:gd name="T19" fmla="*/ 1467 h 6054"/>
              <a:gd name="T20" fmla="*/ 1822 w 6990"/>
              <a:gd name="T21" fmla="*/ 857 h 6054"/>
              <a:gd name="T22" fmla="*/ 5168 w 6990"/>
              <a:gd name="T23" fmla="*/ 857 h 6054"/>
              <a:gd name="T24" fmla="*/ 5520 w 6990"/>
              <a:gd name="T25" fmla="*/ 1467 h 6054"/>
              <a:gd name="T26" fmla="*/ 3847 w 6990"/>
              <a:gd name="T27" fmla="*/ 4365 h 6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90" h="6054">
                <a:moveTo>
                  <a:pt x="638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2887" y="6054"/>
                  <a:pt x="2887" y="6054"/>
                  <a:pt x="2887" y="6054"/>
                </a:cubicBezTo>
                <a:cubicBezTo>
                  <a:pt x="3428" y="6054"/>
                  <a:pt x="3563" y="6054"/>
                  <a:pt x="4103" y="6054"/>
                </a:cubicBezTo>
                <a:cubicBezTo>
                  <a:pt x="6990" y="1053"/>
                  <a:pt x="6990" y="1053"/>
                  <a:pt x="6990" y="1053"/>
                </a:cubicBezTo>
                <a:cubicBezTo>
                  <a:pt x="6720" y="585"/>
                  <a:pt x="6653" y="468"/>
                  <a:pt x="6383" y="0"/>
                </a:cubicBezTo>
                <a:close/>
                <a:moveTo>
                  <a:pt x="3847" y="4365"/>
                </a:moveTo>
                <a:cubicBezTo>
                  <a:pt x="3534" y="4365"/>
                  <a:pt x="3456" y="4365"/>
                  <a:pt x="3143" y="4365"/>
                </a:cubicBezTo>
                <a:cubicBezTo>
                  <a:pt x="1470" y="1467"/>
                  <a:pt x="1470" y="1467"/>
                  <a:pt x="1470" y="1467"/>
                </a:cubicBezTo>
                <a:cubicBezTo>
                  <a:pt x="1627" y="1196"/>
                  <a:pt x="1666" y="1128"/>
                  <a:pt x="1822" y="857"/>
                </a:cubicBezTo>
                <a:cubicBezTo>
                  <a:pt x="5168" y="857"/>
                  <a:pt x="5168" y="857"/>
                  <a:pt x="5168" y="857"/>
                </a:cubicBezTo>
                <a:cubicBezTo>
                  <a:pt x="5324" y="1128"/>
                  <a:pt x="5364" y="1196"/>
                  <a:pt x="5520" y="1467"/>
                </a:cubicBezTo>
                <a:lnTo>
                  <a:pt x="3847" y="4365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85DAB96-0AC1-4304-BAF0-31FA0B358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9810" y="825834"/>
            <a:ext cx="0" cy="0"/>
          </a:xfrm>
          <a:prstGeom prst="line">
            <a:avLst/>
          </a:prstGeom>
          <a:noFill/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B8F8ABC0-8F5B-4046-AE7F-417486E34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817" y="4209096"/>
            <a:ext cx="3312368" cy="401005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828000" tIns="0" rIns="828000" bIns="36000" anchor="ctr">
            <a:noAutofit/>
          </a:bodyPr>
          <a:lstStyle/>
          <a:p>
            <a:pPr lvl="0" algn="dist"/>
            <a:r>
              <a:rPr lang="en-US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ADSTOREPOST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1F2CC86-74AA-48E8-9FA3-81911D33D234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910942" y="1371737"/>
            <a:ext cx="4080408" cy="3542890"/>
          </a:xfrm>
          <a:custGeom>
            <a:avLst/>
            <a:gdLst>
              <a:gd name="T0" fmla="*/ 9463 w 10070"/>
              <a:gd name="T1" fmla="*/ 0 h 8721"/>
              <a:gd name="T2" fmla="*/ 608 w 10070"/>
              <a:gd name="T3" fmla="*/ 0 h 8721"/>
              <a:gd name="T4" fmla="*/ 0 w 10070"/>
              <a:gd name="T5" fmla="*/ 1053 h 8721"/>
              <a:gd name="T6" fmla="*/ 4427 w 10070"/>
              <a:gd name="T7" fmla="*/ 8721 h 8721"/>
              <a:gd name="T8" fmla="*/ 5643 w 10070"/>
              <a:gd name="T9" fmla="*/ 8721 h 8721"/>
              <a:gd name="T10" fmla="*/ 10070 w 10070"/>
              <a:gd name="T11" fmla="*/ 1053 h 8721"/>
              <a:gd name="T12" fmla="*/ 9463 w 10070"/>
              <a:gd name="T13" fmla="*/ 0 h 8721"/>
              <a:gd name="T14" fmla="*/ 5643 w 10070"/>
              <a:gd name="T15" fmla="*/ 6943 h 8721"/>
              <a:gd name="T16" fmla="*/ 4427 w 10070"/>
              <a:gd name="T17" fmla="*/ 6943 h 8721"/>
              <a:gd name="T18" fmla="*/ 1540 w 10070"/>
              <a:gd name="T19" fmla="*/ 1942 h 8721"/>
              <a:gd name="T20" fmla="*/ 2148 w 10070"/>
              <a:gd name="T21" fmla="*/ 889 h 8721"/>
              <a:gd name="T22" fmla="*/ 7923 w 10070"/>
              <a:gd name="T23" fmla="*/ 889 h 8721"/>
              <a:gd name="T24" fmla="*/ 8530 w 10070"/>
              <a:gd name="T25" fmla="*/ 1942 h 8721"/>
              <a:gd name="T26" fmla="*/ 5643 w 10070"/>
              <a:gd name="T27" fmla="*/ 6943 h 8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70" h="8721">
                <a:moveTo>
                  <a:pt x="946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4427" y="8721"/>
                  <a:pt x="4427" y="8721"/>
                  <a:pt x="4427" y="8721"/>
                </a:cubicBezTo>
                <a:cubicBezTo>
                  <a:pt x="4968" y="8721"/>
                  <a:pt x="5103" y="8721"/>
                  <a:pt x="5643" y="8721"/>
                </a:cubicBezTo>
                <a:cubicBezTo>
                  <a:pt x="10070" y="1053"/>
                  <a:pt x="10070" y="1053"/>
                  <a:pt x="10070" y="1053"/>
                </a:cubicBezTo>
                <a:cubicBezTo>
                  <a:pt x="9800" y="585"/>
                  <a:pt x="9733" y="468"/>
                  <a:pt x="9463" y="0"/>
                </a:cubicBezTo>
                <a:close/>
                <a:moveTo>
                  <a:pt x="5643" y="6943"/>
                </a:moveTo>
                <a:cubicBezTo>
                  <a:pt x="5103" y="6943"/>
                  <a:pt x="4968" y="6943"/>
                  <a:pt x="4427" y="6943"/>
                </a:cubicBezTo>
                <a:cubicBezTo>
                  <a:pt x="1540" y="1942"/>
                  <a:pt x="1540" y="1942"/>
                  <a:pt x="1540" y="1942"/>
                </a:cubicBezTo>
                <a:cubicBezTo>
                  <a:pt x="1810" y="1474"/>
                  <a:pt x="1878" y="1357"/>
                  <a:pt x="2148" y="889"/>
                </a:cubicBezTo>
                <a:cubicBezTo>
                  <a:pt x="7923" y="889"/>
                  <a:pt x="7923" y="889"/>
                  <a:pt x="7923" y="889"/>
                </a:cubicBezTo>
                <a:cubicBezTo>
                  <a:pt x="8193" y="1357"/>
                  <a:pt x="8260" y="1474"/>
                  <a:pt x="8530" y="1942"/>
                </a:cubicBezTo>
                <a:lnTo>
                  <a:pt x="5643" y="6943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C23B37C-1D54-4968-B8CB-7CF83651F28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462981" y="831823"/>
            <a:ext cx="4980038" cy="4325368"/>
          </a:xfrm>
          <a:custGeom>
            <a:avLst/>
            <a:gdLst>
              <a:gd name="T0" fmla="*/ 12136 w 12744"/>
              <a:gd name="T1" fmla="*/ 0 h 11037"/>
              <a:gd name="T2" fmla="*/ 608 w 12744"/>
              <a:gd name="T3" fmla="*/ 0 h 11037"/>
              <a:gd name="T4" fmla="*/ 0 w 12744"/>
              <a:gd name="T5" fmla="*/ 1053 h 11037"/>
              <a:gd name="T6" fmla="*/ 5764 w 12744"/>
              <a:gd name="T7" fmla="*/ 11037 h 11037"/>
              <a:gd name="T8" fmla="*/ 6980 w 12744"/>
              <a:gd name="T9" fmla="*/ 11037 h 11037"/>
              <a:gd name="T10" fmla="*/ 12744 w 12744"/>
              <a:gd name="T11" fmla="*/ 1053 h 11037"/>
              <a:gd name="T12" fmla="*/ 12136 w 12744"/>
              <a:gd name="T13" fmla="*/ 0 h 11037"/>
              <a:gd name="T14" fmla="*/ 6980 w 12744"/>
              <a:gd name="T15" fmla="*/ 9442 h 11037"/>
              <a:gd name="T16" fmla="*/ 5764 w 12744"/>
              <a:gd name="T17" fmla="*/ 9442 h 11037"/>
              <a:gd name="T18" fmla="*/ 1350 w 12744"/>
              <a:gd name="T19" fmla="*/ 1796 h 11037"/>
              <a:gd name="T20" fmla="*/ 1957 w 12744"/>
              <a:gd name="T21" fmla="*/ 743 h 11037"/>
              <a:gd name="T22" fmla="*/ 10787 w 12744"/>
              <a:gd name="T23" fmla="*/ 743 h 11037"/>
              <a:gd name="T24" fmla="*/ 11394 w 12744"/>
              <a:gd name="T25" fmla="*/ 1796 h 11037"/>
              <a:gd name="T26" fmla="*/ 6980 w 12744"/>
              <a:gd name="T27" fmla="*/ 9442 h 1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44" h="11037">
                <a:moveTo>
                  <a:pt x="12136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5764" y="11037"/>
                  <a:pt x="5764" y="11037"/>
                  <a:pt x="5764" y="11037"/>
                </a:cubicBezTo>
                <a:cubicBezTo>
                  <a:pt x="6304" y="11037"/>
                  <a:pt x="6440" y="11037"/>
                  <a:pt x="6980" y="11037"/>
                </a:cubicBezTo>
                <a:cubicBezTo>
                  <a:pt x="12744" y="1053"/>
                  <a:pt x="12744" y="1053"/>
                  <a:pt x="12744" y="1053"/>
                </a:cubicBezTo>
                <a:cubicBezTo>
                  <a:pt x="12474" y="585"/>
                  <a:pt x="12406" y="468"/>
                  <a:pt x="12136" y="0"/>
                </a:cubicBezTo>
                <a:close/>
                <a:moveTo>
                  <a:pt x="6980" y="9442"/>
                </a:moveTo>
                <a:cubicBezTo>
                  <a:pt x="6440" y="9442"/>
                  <a:pt x="6304" y="9442"/>
                  <a:pt x="5764" y="9442"/>
                </a:cubicBezTo>
                <a:cubicBezTo>
                  <a:pt x="1350" y="1796"/>
                  <a:pt x="1350" y="1796"/>
                  <a:pt x="1350" y="1796"/>
                </a:cubicBezTo>
                <a:cubicBezTo>
                  <a:pt x="1620" y="1328"/>
                  <a:pt x="1687" y="1211"/>
                  <a:pt x="1957" y="743"/>
                </a:cubicBezTo>
                <a:cubicBezTo>
                  <a:pt x="10787" y="743"/>
                  <a:pt x="10787" y="743"/>
                  <a:pt x="10787" y="743"/>
                </a:cubicBezTo>
                <a:cubicBezTo>
                  <a:pt x="11057" y="1211"/>
                  <a:pt x="11124" y="1328"/>
                  <a:pt x="11394" y="1796"/>
                </a:cubicBezTo>
                <a:lnTo>
                  <a:pt x="6980" y="9442"/>
                </a:lnTo>
                <a:close/>
              </a:path>
            </a:pathLst>
          </a:cu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081D56D2-936C-465F-8115-D0A95335D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555" y="3136764"/>
            <a:ext cx="5505450" cy="55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5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감사합니다</a:t>
            </a:r>
            <a:endParaRPr lang="en-US" altLang="ko-KR" sz="5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1964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332137" y="3087578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217335" y="332422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게임 소개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09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A9DF37C-FC18-4B6F-B8B5-D05E8D0B8C11}"/>
              </a:ext>
            </a:extLst>
          </p:cNvPr>
          <p:cNvSpPr/>
          <p:nvPr/>
        </p:nvSpPr>
        <p:spPr>
          <a:xfrm>
            <a:off x="200025" y="2804552"/>
            <a:ext cx="9505952" cy="1992237"/>
          </a:xfrm>
          <a:prstGeom prst="rect">
            <a:avLst/>
          </a:prstGeom>
          <a:solidFill>
            <a:schemeClr val="tx1">
              <a:lumMod val="95000"/>
              <a:lumOff val="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Journey</a:t>
            </a: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 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to</a:t>
            </a: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 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Space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C6FEB0-62AF-4E9A-8A76-A7269852C8CF}"/>
              </a:ext>
            </a:extLst>
          </p:cNvPr>
          <p:cNvSpPr/>
          <p:nvPr/>
        </p:nvSpPr>
        <p:spPr>
          <a:xfrm>
            <a:off x="2003135" y="5642608"/>
            <a:ext cx="5884060" cy="66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우주를 여행하며 개성 있는 행성들에 방문하며 탐험을 즐긴다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.</a:t>
            </a:r>
          </a:p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또한 수월한 우주 여행을 위해 아이템을 수집하여 우주선을 강화한다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+mj-cs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4D93FD-C8B1-4065-9FD1-E675BF03C4AF}"/>
              </a:ext>
            </a:extLst>
          </p:cNvPr>
          <p:cNvGrpSpPr/>
          <p:nvPr/>
        </p:nvGrpSpPr>
        <p:grpSpPr>
          <a:xfrm>
            <a:off x="857247" y="2361320"/>
            <a:ext cx="8191504" cy="2845677"/>
            <a:chOff x="725913" y="2276301"/>
            <a:chExt cx="7371703" cy="2560885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B43BBAE-358E-4CA2-9910-C4C8366E3A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81251" y="2567569"/>
              <a:ext cx="2476734" cy="2151100"/>
            </a:xfrm>
            <a:custGeom>
              <a:avLst/>
              <a:gdLst>
                <a:gd name="T0" fmla="*/ 352 w 4050"/>
                <a:gd name="T1" fmla="*/ 0 h 3508"/>
                <a:gd name="T2" fmla="*/ 0 w 4050"/>
                <a:gd name="T3" fmla="*/ 610 h 3508"/>
                <a:gd name="T4" fmla="*/ 1673 w 4050"/>
                <a:gd name="T5" fmla="*/ 3508 h 3508"/>
                <a:gd name="T6" fmla="*/ 2377 w 4050"/>
                <a:gd name="T7" fmla="*/ 3508 h 3508"/>
                <a:gd name="T8" fmla="*/ 4050 w 4050"/>
                <a:gd name="T9" fmla="*/ 610 h 3508"/>
                <a:gd name="T10" fmla="*/ 3698 w 4050"/>
                <a:gd name="T11" fmla="*/ 0 h 3508"/>
                <a:gd name="T12" fmla="*/ 352 w 4050"/>
                <a:gd name="T13" fmla="*/ 0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0" h="3508">
                  <a:moveTo>
                    <a:pt x="352" y="0"/>
                  </a:moveTo>
                  <a:cubicBezTo>
                    <a:pt x="196" y="271"/>
                    <a:pt x="157" y="339"/>
                    <a:pt x="0" y="610"/>
                  </a:cubicBezTo>
                  <a:cubicBezTo>
                    <a:pt x="1673" y="3508"/>
                    <a:pt x="1673" y="3508"/>
                    <a:pt x="1673" y="3508"/>
                  </a:cubicBezTo>
                  <a:cubicBezTo>
                    <a:pt x="1986" y="3508"/>
                    <a:pt x="2064" y="3508"/>
                    <a:pt x="2377" y="3508"/>
                  </a:cubicBezTo>
                  <a:cubicBezTo>
                    <a:pt x="4050" y="610"/>
                    <a:pt x="4050" y="610"/>
                    <a:pt x="4050" y="610"/>
                  </a:cubicBezTo>
                  <a:cubicBezTo>
                    <a:pt x="3894" y="339"/>
                    <a:pt x="3854" y="271"/>
                    <a:pt x="3698" y="0"/>
                  </a:cubicBezTo>
                  <a:lnTo>
                    <a:pt x="352" y="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8" cap="flat">
              <a:noFill/>
              <a:prstDash val="solid"/>
              <a:miter lim="800000"/>
              <a:headEnd/>
              <a:tailEnd/>
            </a:ln>
            <a:effectLst>
              <a:outerShdw blurRad="698500" dist="152400" dir="2700000" algn="tl" rotWithShape="0">
                <a:prstClr val="black">
                  <a:alpha val="39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BB130668-3CC2-4991-91E1-DEA71FF5F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5003" y="2353276"/>
              <a:ext cx="2476734" cy="2151100"/>
            </a:xfrm>
            <a:custGeom>
              <a:avLst/>
              <a:gdLst>
                <a:gd name="T0" fmla="*/ 352 w 4050"/>
                <a:gd name="T1" fmla="*/ 0 h 3508"/>
                <a:gd name="T2" fmla="*/ 0 w 4050"/>
                <a:gd name="T3" fmla="*/ 610 h 3508"/>
                <a:gd name="T4" fmla="*/ 1673 w 4050"/>
                <a:gd name="T5" fmla="*/ 3508 h 3508"/>
                <a:gd name="T6" fmla="*/ 2377 w 4050"/>
                <a:gd name="T7" fmla="*/ 3508 h 3508"/>
                <a:gd name="T8" fmla="*/ 4050 w 4050"/>
                <a:gd name="T9" fmla="*/ 610 h 3508"/>
                <a:gd name="T10" fmla="*/ 3698 w 4050"/>
                <a:gd name="T11" fmla="*/ 0 h 3508"/>
                <a:gd name="T12" fmla="*/ 352 w 4050"/>
                <a:gd name="T13" fmla="*/ 0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0" h="3508">
                  <a:moveTo>
                    <a:pt x="352" y="0"/>
                  </a:moveTo>
                  <a:cubicBezTo>
                    <a:pt x="196" y="271"/>
                    <a:pt x="157" y="339"/>
                    <a:pt x="0" y="610"/>
                  </a:cubicBezTo>
                  <a:cubicBezTo>
                    <a:pt x="1673" y="3508"/>
                    <a:pt x="1673" y="3508"/>
                    <a:pt x="1673" y="3508"/>
                  </a:cubicBezTo>
                  <a:cubicBezTo>
                    <a:pt x="1986" y="3508"/>
                    <a:pt x="2064" y="3508"/>
                    <a:pt x="2377" y="3508"/>
                  </a:cubicBezTo>
                  <a:cubicBezTo>
                    <a:pt x="4050" y="610"/>
                    <a:pt x="4050" y="610"/>
                    <a:pt x="4050" y="610"/>
                  </a:cubicBezTo>
                  <a:cubicBezTo>
                    <a:pt x="3894" y="339"/>
                    <a:pt x="3854" y="271"/>
                    <a:pt x="3698" y="0"/>
                  </a:cubicBezTo>
                  <a:lnTo>
                    <a:pt x="352" y="0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8" cap="flat">
              <a:noFill/>
              <a:prstDash val="solid"/>
              <a:miter lim="800000"/>
              <a:headEnd/>
              <a:tailEnd/>
            </a:ln>
            <a:effectLst>
              <a:outerShdw blurRad="698500" dist="152400" dir="2700000" algn="tl" rotWithShape="0">
                <a:prstClr val="black">
                  <a:alpha val="39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C355164-3631-4B39-9E9C-313A1EE1C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" y="2353276"/>
              <a:ext cx="2476735" cy="2303335"/>
            </a:xfrm>
            <a:custGeom>
              <a:avLst/>
              <a:gdLst>
                <a:gd name="T0" fmla="*/ 352 w 4050"/>
                <a:gd name="T1" fmla="*/ 0 h 3508"/>
                <a:gd name="T2" fmla="*/ 0 w 4050"/>
                <a:gd name="T3" fmla="*/ 610 h 3508"/>
                <a:gd name="T4" fmla="*/ 1673 w 4050"/>
                <a:gd name="T5" fmla="*/ 3508 h 3508"/>
                <a:gd name="T6" fmla="*/ 2377 w 4050"/>
                <a:gd name="T7" fmla="*/ 3508 h 3508"/>
                <a:gd name="T8" fmla="*/ 4050 w 4050"/>
                <a:gd name="T9" fmla="*/ 610 h 3508"/>
                <a:gd name="T10" fmla="*/ 3698 w 4050"/>
                <a:gd name="T11" fmla="*/ 0 h 3508"/>
                <a:gd name="T12" fmla="*/ 352 w 4050"/>
                <a:gd name="T13" fmla="*/ 0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0" h="3508">
                  <a:moveTo>
                    <a:pt x="352" y="0"/>
                  </a:moveTo>
                  <a:cubicBezTo>
                    <a:pt x="196" y="271"/>
                    <a:pt x="157" y="339"/>
                    <a:pt x="0" y="610"/>
                  </a:cubicBezTo>
                  <a:cubicBezTo>
                    <a:pt x="1673" y="3508"/>
                    <a:pt x="1673" y="3508"/>
                    <a:pt x="1673" y="3508"/>
                  </a:cubicBezTo>
                  <a:cubicBezTo>
                    <a:pt x="1986" y="3508"/>
                    <a:pt x="2064" y="3508"/>
                    <a:pt x="2377" y="3508"/>
                  </a:cubicBezTo>
                  <a:cubicBezTo>
                    <a:pt x="4050" y="610"/>
                    <a:pt x="4050" y="610"/>
                    <a:pt x="4050" y="610"/>
                  </a:cubicBezTo>
                  <a:cubicBezTo>
                    <a:pt x="3894" y="339"/>
                    <a:pt x="3854" y="271"/>
                    <a:pt x="3698" y="0"/>
                  </a:cubicBezTo>
                  <a:lnTo>
                    <a:pt x="352" y="0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588" cap="flat">
              <a:noFill/>
              <a:prstDash val="solid"/>
              <a:miter lim="800000"/>
              <a:headEnd/>
              <a:tailEnd/>
            </a:ln>
            <a:effectLst>
              <a:outerShdw blurRad="698500" dist="152400" dir="2700000" algn="tl" rotWithShape="0">
                <a:prstClr val="black">
                  <a:alpha val="39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2975E4E-1433-4993-A83B-20FCAD628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913" y="2276301"/>
              <a:ext cx="2948490" cy="2560885"/>
            </a:xfrm>
            <a:custGeom>
              <a:avLst/>
              <a:gdLst>
                <a:gd name="T0" fmla="*/ 12136 w 12744"/>
                <a:gd name="T1" fmla="*/ 0 h 11037"/>
                <a:gd name="T2" fmla="*/ 608 w 12744"/>
                <a:gd name="T3" fmla="*/ 0 h 11037"/>
                <a:gd name="T4" fmla="*/ 0 w 12744"/>
                <a:gd name="T5" fmla="*/ 1053 h 11037"/>
                <a:gd name="T6" fmla="*/ 5764 w 12744"/>
                <a:gd name="T7" fmla="*/ 11037 h 11037"/>
                <a:gd name="T8" fmla="*/ 6980 w 12744"/>
                <a:gd name="T9" fmla="*/ 11037 h 11037"/>
                <a:gd name="T10" fmla="*/ 12744 w 12744"/>
                <a:gd name="T11" fmla="*/ 1053 h 11037"/>
                <a:gd name="T12" fmla="*/ 12136 w 12744"/>
                <a:gd name="T13" fmla="*/ 0 h 11037"/>
                <a:gd name="T14" fmla="*/ 6980 w 12744"/>
                <a:gd name="T15" fmla="*/ 9442 h 11037"/>
                <a:gd name="T16" fmla="*/ 5764 w 12744"/>
                <a:gd name="T17" fmla="*/ 9442 h 11037"/>
                <a:gd name="T18" fmla="*/ 1350 w 12744"/>
                <a:gd name="T19" fmla="*/ 1796 h 11037"/>
                <a:gd name="T20" fmla="*/ 1957 w 12744"/>
                <a:gd name="T21" fmla="*/ 743 h 11037"/>
                <a:gd name="T22" fmla="*/ 10787 w 12744"/>
                <a:gd name="T23" fmla="*/ 743 h 11037"/>
                <a:gd name="T24" fmla="*/ 11394 w 12744"/>
                <a:gd name="T25" fmla="*/ 1796 h 11037"/>
                <a:gd name="T26" fmla="*/ 6980 w 12744"/>
                <a:gd name="T27" fmla="*/ 9442 h 1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44" h="11037">
                  <a:moveTo>
                    <a:pt x="12136" y="0"/>
                  </a:moveTo>
                  <a:cubicBezTo>
                    <a:pt x="608" y="0"/>
                    <a:pt x="608" y="0"/>
                    <a:pt x="608" y="0"/>
                  </a:cubicBezTo>
                  <a:cubicBezTo>
                    <a:pt x="338" y="468"/>
                    <a:pt x="270" y="585"/>
                    <a:pt x="0" y="1053"/>
                  </a:cubicBezTo>
                  <a:cubicBezTo>
                    <a:pt x="5764" y="11037"/>
                    <a:pt x="5764" y="11037"/>
                    <a:pt x="5764" y="11037"/>
                  </a:cubicBezTo>
                  <a:cubicBezTo>
                    <a:pt x="6304" y="11037"/>
                    <a:pt x="6440" y="11037"/>
                    <a:pt x="6980" y="11037"/>
                  </a:cubicBezTo>
                  <a:cubicBezTo>
                    <a:pt x="12744" y="1053"/>
                    <a:pt x="12744" y="1053"/>
                    <a:pt x="12744" y="1053"/>
                  </a:cubicBezTo>
                  <a:cubicBezTo>
                    <a:pt x="12474" y="585"/>
                    <a:pt x="12406" y="468"/>
                    <a:pt x="12136" y="0"/>
                  </a:cubicBezTo>
                  <a:close/>
                  <a:moveTo>
                    <a:pt x="6980" y="9442"/>
                  </a:moveTo>
                  <a:cubicBezTo>
                    <a:pt x="6440" y="9442"/>
                    <a:pt x="6304" y="9442"/>
                    <a:pt x="5764" y="9442"/>
                  </a:cubicBezTo>
                  <a:cubicBezTo>
                    <a:pt x="1350" y="1796"/>
                    <a:pt x="1350" y="1796"/>
                    <a:pt x="1350" y="1796"/>
                  </a:cubicBezTo>
                  <a:cubicBezTo>
                    <a:pt x="1620" y="1328"/>
                    <a:pt x="1687" y="1211"/>
                    <a:pt x="1957" y="743"/>
                  </a:cubicBezTo>
                  <a:cubicBezTo>
                    <a:pt x="10787" y="743"/>
                    <a:pt x="10787" y="743"/>
                    <a:pt x="10787" y="743"/>
                  </a:cubicBezTo>
                  <a:cubicBezTo>
                    <a:pt x="11057" y="1211"/>
                    <a:pt x="11124" y="1328"/>
                    <a:pt x="11394" y="1796"/>
                  </a:cubicBezTo>
                  <a:lnTo>
                    <a:pt x="6980" y="944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588" cap="flat">
              <a:solidFill>
                <a:schemeClr val="bg1">
                  <a:lumMod val="95000"/>
                  <a:alpha val="2000"/>
                </a:schemeClr>
              </a:solidFill>
              <a:prstDash val="solid"/>
              <a:miter lim="800000"/>
              <a:headEnd/>
              <a:tailEnd/>
            </a:ln>
            <a:effectLst>
              <a:outerShdw blurRad="3302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CC2E7B0-909F-44FF-A21D-181BA41AB06A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2936776" y="2276301"/>
              <a:ext cx="2948490" cy="2560885"/>
            </a:xfrm>
            <a:custGeom>
              <a:avLst/>
              <a:gdLst>
                <a:gd name="T0" fmla="*/ 12136 w 12744"/>
                <a:gd name="T1" fmla="*/ 0 h 11037"/>
                <a:gd name="T2" fmla="*/ 608 w 12744"/>
                <a:gd name="T3" fmla="*/ 0 h 11037"/>
                <a:gd name="T4" fmla="*/ 0 w 12744"/>
                <a:gd name="T5" fmla="*/ 1053 h 11037"/>
                <a:gd name="T6" fmla="*/ 5764 w 12744"/>
                <a:gd name="T7" fmla="*/ 11037 h 11037"/>
                <a:gd name="T8" fmla="*/ 6980 w 12744"/>
                <a:gd name="T9" fmla="*/ 11037 h 11037"/>
                <a:gd name="T10" fmla="*/ 12744 w 12744"/>
                <a:gd name="T11" fmla="*/ 1053 h 11037"/>
                <a:gd name="T12" fmla="*/ 12136 w 12744"/>
                <a:gd name="T13" fmla="*/ 0 h 11037"/>
                <a:gd name="T14" fmla="*/ 6980 w 12744"/>
                <a:gd name="T15" fmla="*/ 9442 h 11037"/>
                <a:gd name="T16" fmla="*/ 5764 w 12744"/>
                <a:gd name="T17" fmla="*/ 9442 h 11037"/>
                <a:gd name="T18" fmla="*/ 1350 w 12744"/>
                <a:gd name="T19" fmla="*/ 1796 h 11037"/>
                <a:gd name="T20" fmla="*/ 1957 w 12744"/>
                <a:gd name="T21" fmla="*/ 743 h 11037"/>
                <a:gd name="T22" fmla="*/ 10787 w 12744"/>
                <a:gd name="T23" fmla="*/ 743 h 11037"/>
                <a:gd name="T24" fmla="*/ 11394 w 12744"/>
                <a:gd name="T25" fmla="*/ 1796 h 11037"/>
                <a:gd name="T26" fmla="*/ 6980 w 12744"/>
                <a:gd name="T27" fmla="*/ 9442 h 1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44" h="11037">
                  <a:moveTo>
                    <a:pt x="12136" y="0"/>
                  </a:moveTo>
                  <a:cubicBezTo>
                    <a:pt x="608" y="0"/>
                    <a:pt x="608" y="0"/>
                    <a:pt x="608" y="0"/>
                  </a:cubicBezTo>
                  <a:cubicBezTo>
                    <a:pt x="338" y="468"/>
                    <a:pt x="270" y="585"/>
                    <a:pt x="0" y="1053"/>
                  </a:cubicBezTo>
                  <a:cubicBezTo>
                    <a:pt x="5764" y="11037"/>
                    <a:pt x="5764" y="11037"/>
                    <a:pt x="5764" y="11037"/>
                  </a:cubicBezTo>
                  <a:cubicBezTo>
                    <a:pt x="6304" y="11037"/>
                    <a:pt x="6440" y="11037"/>
                    <a:pt x="6980" y="11037"/>
                  </a:cubicBezTo>
                  <a:cubicBezTo>
                    <a:pt x="12744" y="1053"/>
                    <a:pt x="12744" y="1053"/>
                    <a:pt x="12744" y="1053"/>
                  </a:cubicBezTo>
                  <a:cubicBezTo>
                    <a:pt x="12474" y="585"/>
                    <a:pt x="12406" y="468"/>
                    <a:pt x="12136" y="0"/>
                  </a:cubicBezTo>
                  <a:close/>
                  <a:moveTo>
                    <a:pt x="6980" y="9442"/>
                  </a:moveTo>
                  <a:cubicBezTo>
                    <a:pt x="6440" y="9442"/>
                    <a:pt x="6304" y="9442"/>
                    <a:pt x="5764" y="9442"/>
                  </a:cubicBezTo>
                  <a:cubicBezTo>
                    <a:pt x="1350" y="1796"/>
                    <a:pt x="1350" y="1796"/>
                    <a:pt x="1350" y="1796"/>
                  </a:cubicBezTo>
                  <a:cubicBezTo>
                    <a:pt x="1620" y="1328"/>
                    <a:pt x="1687" y="1211"/>
                    <a:pt x="1957" y="743"/>
                  </a:cubicBezTo>
                  <a:cubicBezTo>
                    <a:pt x="10787" y="743"/>
                    <a:pt x="10787" y="743"/>
                    <a:pt x="10787" y="743"/>
                  </a:cubicBezTo>
                  <a:cubicBezTo>
                    <a:pt x="11057" y="1211"/>
                    <a:pt x="11124" y="1328"/>
                    <a:pt x="11394" y="1796"/>
                  </a:cubicBezTo>
                  <a:lnTo>
                    <a:pt x="6980" y="944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588" cap="flat">
              <a:solidFill>
                <a:schemeClr val="bg1">
                  <a:lumMod val="95000"/>
                  <a:alpha val="2000"/>
                </a:schemeClr>
              </a:solidFill>
              <a:prstDash val="solid"/>
              <a:miter lim="800000"/>
              <a:headEnd/>
              <a:tailEnd/>
            </a:ln>
            <a:effectLst>
              <a:outerShdw blurRad="3302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8A6A719-B687-414C-AD54-6013B0A15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9126" y="2276301"/>
              <a:ext cx="2948490" cy="2560885"/>
            </a:xfrm>
            <a:custGeom>
              <a:avLst/>
              <a:gdLst>
                <a:gd name="T0" fmla="*/ 12136 w 12744"/>
                <a:gd name="T1" fmla="*/ 0 h 11037"/>
                <a:gd name="T2" fmla="*/ 608 w 12744"/>
                <a:gd name="T3" fmla="*/ 0 h 11037"/>
                <a:gd name="T4" fmla="*/ 0 w 12744"/>
                <a:gd name="T5" fmla="*/ 1053 h 11037"/>
                <a:gd name="T6" fmla="*/ 5764 w 12744"/>
                <a:gd name="T7" fmla="*/ 11037 h 11037"/>
                <a:gd name="T8" fmla="*/ 6980 w 12744"/>
                <a:gd name="T9" fmla="*/ 11037 h 11037"/>
                <a:gd name="T10" fmla="*/ 12744 w 12744"/>
                <a:gd name="T11" fmla="*/ 1053 h 11037"/>
                <a:gd name="T12" fmla="*/ 12136 w 12744"/>
                <a:gd name="T13" fmla="*/ 0 h 11037"/>
                <a:gd name="T14" fmla="*/ 6980 w 12744"/>
                <a:gd name="T15" fmla="*/ 9442 h 11037"/>
                <a:gd name="T16" fmla="*/ 5764 w 12744"/>
                <a:gd name="T17" fmla="*/ 9442 h 11037"/>
                <a:gd name="T18" fmla="*/ 1350 w 12744"/>
                <a:gd name="T19" fmla="*/ 1796 h 11037"/>
                <a:gd name="T20" fmla="*/ 1957 w 12744"/>
                <a:gd name="T21" fmla="*/ 743 h 11037"/>
                <a:gd name="T22" fmla="*/ 10787 w 12744"/>
                <a:gd name="T23" fmla="*/ 743 h 11037"/>
                <a:gd name="T24" fmla="*/ 11394 w 12744"/>
                <a:gd name="T25" fmla="*/ 1796 h 11037"/>
                <a:gd name="T26" fmla="*/ 6980 w 12744"/>
                <a:gd name="T27" fmla="*/ 9442 h 1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44" h="11037">
                  <a:moveTo>
                    <a:pt x="12136" y="0"/>
                  </a:moveTo>
                  <a:cubicBezTo>
                    <a:pt x="608" y="0"/>
                    <a:pt x="608" y="0"/>
                    <a:pt x="608" y="0"/>
                  </a:cubicBezTo>
                  <a:cubicBezTo>
                    <a:pt x="338" y="468"/>
                    <a:pt x="270" y="585"/>
                    <a:pt x="0" y="1053"/>
                  </a:cubicBezTo>
                  <a:cubicBezTo>
                    <a:pt x="5764" y="11037"/>
                    <a:pt x="5764" y="11037"/>
                    <a:pt x="5764" y="11037"/>
                  </a:cubicBezTo>
                  <a:cubicBezTo>
                    <a:pt x="6304" y="11037"/>
                    <a:pt x="6440" y="11037"/>
                    <a:pt x="6980" y="11037"/>
                  </a:cubicBezTo>
                  <a:cubicBezTo>
                    <a:pt x="12744" y="1053"/>
                    <a:pt x="12744" y="1053"/>
                    <a:pt x="12744" y="1053"/>
                  </a:cubicBezTo>
                  <a:cubicBezTo>
                    <a:pt x="12474" y="585"/>
                    <a:pt x="12406" y="468"/>
                    <a:pt x="12136" y="0"/>
                  </a:cubicBezTo>
                  <a:close/>
                  <a:moveTo>
                    <a:pt x="6980" y="9442"/>
                  </a:moveTo>
                  <a:cubicBezTo>
                    <a:pt x="6440" y="9442"/>
                    <a:pt x="6304" y="9442"/>
                    <a:pt x="5764" y="9442"/>
                  </a:cubicBezTo>
                  <a:cubicBezTo>
                    <a:pt x="1350" y="1796"/>
                    <a:pt x="1350" y="1796"/>
                    <a:pt x="1350" y="1796"/>
                  </a:cubicBezTo>
                  <a:cubicBezTo>
                    <a:pt x="1620" y="1328"/>
                    <a:pt x="1687" y="1211"/>
                    <a:pt x="1957" y="743"/>
                  </a:cubicBezTo>
                  <a:cubicBezTo>
                    <a:pt x="10787" y="743"/>
                    <a:pt x="10787" y="743"/>
                    <a:pt x="10787" y="743"/>
                  </a:cubicBezTo>
                  <a:cubicBezTo>
                    <a:pt x="11057" y="1211"/>
                    <a:pt x="11124" y="1328"/>
                    <a:pt x="11394" y="1796"/>
                  </a:cubicBezTo>
                  <a:lnTo>
                    <a:pt x="6980" y="944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588" cap="flat">
              <a:solidFill>
                <a:schemeClr val="bg1">
                  <a:lumMod val="95000"/>
                  <a:alpha val="2000"/>
                </a:schemeClr>
              </a:solidFill>
              <a:prstDash val="solid"/>
              <a:miter lim="800000"/>
              <a:headEnd/>
              <a:tailEnd/>
            </a:ln>
            <a:effectLst>
              <a:outerShdw blurRad="3302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3720660" y="666980"/>
            <a:ext cx="2453667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265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A9DF37C-FC18-4B6F-B8B5-D05E8D0B8C11}"/>
              </a:ext>
            </a:extLst>
          </p:cNvPr>
          <p:cNvSpPr/>
          <p:nvPr/>
        </p:nvSpPr>
        <p:spPr>
          <a:xfrm>
            <a:off x="200025" y="1780113"/>
            <a:ext cx="9505952" cy="4746509"/>
          </a:xfrm>
          <a:prstGeom prst="rect">
            <a:avLst/>
          </a:prstGeom>
          <a:solidFill>
            <a:schemeClr val="tx1">
              <a:lumMod val="95000"/>
              <a:lumOff val="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플레이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화면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3720660" y="666980"/>
            <a:ext cx="2453667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BEDB2E12-53B3-451C-BADD-15CF2831B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8" b="4787"/>
          <a:stretch/>
        </p:blipFill>
        <p:spPr>
          <a:xfrm>
            <a:off x="772135" y="1996817"/>
            <a:ext cx="3986272" cy="2063481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5E4C370-D9E5-4918-90C0-CFE2578AD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3" b="4678"/>
          <a:stretch/>
        </p:blipFill>
        <p:spPr>
          <a:xfrm>
            <a:off x="5110972" y="1992243"/>
            <a:ext cx="3989345" cy="2068055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19F862-FCF1-41E1-8C63-C7A3CEE022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45" b="4264"/>
          <a:stretch/>
        </p:blipFill>
        <p:spPr>
          <a:xfrm>
            <a:off x="781440" y="4333086"/>
            <a:ext cx="3976967" cy="2080260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1D1503-5ADA-4B53-83B5-868E29652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64" b="4678"/>
          <a:stretch/>
        </p:blipFill>
        <p:spPr>
          <a:xfrm>
            <a:off x="5103886" y="4333086"/>
            <a:ext cx="3995618" cy="2080260"/>
          </a:xfrm>
          <a:prstGeom prst="rect">
            <a:avLst/>
          </a:prstGeom>
          <a:ln w="254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44574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A9DF37C-FC18-4B6F-B8B5-D05E8D0B8C11}"/>
              </a:ext>
            </a:extLst>
          </p:cNvPr>
          <p:cNvSpPr/>
          <p:nvPr/>
        </p:nvSpPr>
        <p:spPr>
          <a:xfrm>
            <a:off x="200025" y="2804552"/>
            <a:ext cx="9505952" cy="1992237"/>
          </a:xfrm>
          <a:prstGeom prst="rect">
            <a:avLst/>
          </a:prstGeom>
          <a:solidFill>
            <a:schemeClr val="tx1">
              <a:lumMod val="95000"/>
              <a:lumOff val="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플로우 차트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3720660" y="666980"/>
            <a:ext cx="2453667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23">
            <a:extLst>
              <a:ext uri="{FF2B5EF4-FFF2-40B4-BE49-F238E27FC236}">
                <a16:creationId xmlns:a16="http://schemas.microsoft.com/office/drawing/2014/main" id="{2EB26AF7-A968-411B-B943-D3E4A8F9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" y="1661170"/>
            <a:ext cx="9349739" cy="4936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83FF9D-1E6D-4E31-B257-9B37A7ED7F8C}"/>
              </a:ext>
            </a:extLst>
          </p:cNvPr>
          <p:cNvSpPr/>
          <p:nvPr/>
        </p:nvSpPr>
        <p:spPr>
          <a:xfrm>
            <a:off x="4365053" y="3399258"/>
            <a:ext cx="1255610" cy="431703"/>
          </a:xfrm>
          <a:prstGeom prst="rect">
            <a:avLst/>
          </a:prstGeom>
          <a:noFill/>
          <a:ln>
            <a:gradFill>
              <a:gsLst>
                <a:gs pos="0">
                  <a:srgbClr val="9966FF"/>
                </a:gs>
                <a:gs pos="0">
                  <a:srgbClr val="D6E2F0"/>
                </a:gs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레벨 </a:t>
            </a:r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우주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FDF7A5-517B-479A-9587-B62B69B1DD83}"/>
              </a:ext>
            </a:extLst>
          </p:cNvPr>
          <p:cNvSpPr/>
          <p:nvPr/>
        </p:nvSpPr>
        <p:spPr>
          <a:xfrm>
            <a:off x="4365053" y="4701181"/>
            <a:ext cx="1255610" cy="431703"/>
          </a:xfrm>
          <a:prstGeom prst="rect">
            <a:avLst/>
          </a:prstGeom>
          <a:noFill/>
          <a:ln>
            <a:gradFill>
              <a:gsLst>
                <a:gs pos="0">
                  <a:srgbClr val="9966FF"/>
                </a:gs>
                <a:gs pos="0">
                  <a:srgbClr val="D6E2F0"/>
                </a:gs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레벨 </a:t>
            </a:r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행성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F2A3E2-7E86-4826-8B38-C93323F40021}"/>
              </a:ext>
            </a:extLst>
          </p:cNvPr>
          <p:cNvSpPr/>
          <p:nvPr/>
        </p:nvSpPr>
        <p:spPr>
          <a:xfrm>
            <a:off x="4469146" y="2112902"/>
            <a:ext cx="1255610" cy="431703"/>
          </a:xfrm>
          <a:prstGeom prst="rect">
            <a:avLst/>
          </a:prstGeom>
          <a:noFill/>
          <a:ln>
            <a:gradFill>
              <a:gsLst>
                <a:gs pos="0">
                  <a:srgbClr val="9966FF"/>
                </a:gs>
                <a:gs pos="0">
                  <a:srgbClr val="D6E2F0"/>
                </a:gs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튜토리얼 진행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5AE4D3-8856-4FA2-9B1B-DF223F519225}"/>
              </a:ext>
            </a:extLst>
          </p:cNvPr>
          <p:cNvGrpSpPr/>
          <p:nvPr/>
        </p:nvGrpSpPr>
        <p:grpSpPr>
          <a:xfrm>
            <a:off x="760646" y="3362896"/>
            <a:ext cx="1644388" cy="1759349"/>
            <a:chOff x="770884" y="3037440"/>
            <a:chExt cx="1644388" cy="175934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61985EB-A4BF-4D9C-A3F4-172C0070319D}"/>
                </a:ext>
              </a:extLst>
            </p:cNvPr>
            <p:cNvGrpSpPr/>
            <p:nvPr/>
          </p:nvGrpSpPr>
          <p:grpSpPr>
            <a:xfrm>
              <a:off x="770884" y="3037440"/>
              <a:ext cx="1644388" cy="1759349"/>
              <a:chOff x="770884" y="3037440"/>
              <a:chExt cx="1644388" cy="175934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20FC04B-1020-45BD-9104-E8BC4F08BE90}"/>
                  </a:ext>
                </a:extLst>
              </p:cNvPr>
              <p:cNvSpPr/>
              <p:nvPr/>
            </p:nvSpPr>
            <p:spPr>
              <a:xfrm>
                <a:off x="770884" y="3037440"/>
                <a:ext cx="1644388" cy="1759349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rgbClr val="9966FF"/>
                    </a:gs>
                    <a:gs pos="0">
                      <a:srgbClr val="D6E2F0"/>
                    </a:gs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200" dirty="0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레벨 </a:t>
                </a:r>
                <a:r>
                  <a:rPr lang="en-US" altLang="ko-KR" sz="1200" dirty="0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: Main</a:t>
                </a:r>
                <a:r>
                  <a:rPr lang="ko-KR" altLang="en-US" sz="1200" dirty="0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en-US" altLang="ko-KR" sz="1200" dirty="0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Menu</a:t>
                </a:r>
              </a:p>
              <a:p>
                <a:pPr algn="ctr"/>
                <a:endParaRPr lang="en-US" altLang="ko-KR" sz="1200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endParaRPr lang="en-US" altLang="ko-KR" sz="1200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endParaRPr lang="en-US" altLang="ko-KR" sz="1200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2710BCA-7B1F-49F5-8F5E-E2911F21B5B1}"/>
                  </a:ext>
                </a:extLst>
              </p:cNvPr>
              <p:cNvSpPr/>
              <p:nvPr/>
            </p:nvSpPr>
            <p:spPr>
              <a:xfrm>
                <a:off x="1015200" y="3709679"/>
                <a:ext cx="1135280" cy="290378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rgbClr val="9966FF"/>
                    </a:gs>
                    <a:gs pos="0">
                      <a:srgbClr val="D6E2F0"/>
                    </a:gs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게임 시작</a:t>
                </a:r>
                <a:endParaRPr lang="ko-KR" altLang="en-US" sz="1200" dirty="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BAE039B-0D2B-47F7-9E37-DB02C317C0F6}"/>
                  </a:ext>
                </a:extLst>
              </p:cNvPr>
              <p:cNvSpPr/>
              <p:nvPr/>
            </p:nvSpPr>
            <p:spPr>
              <a:xfrm>
                <a:off x="1015200" y="4268299"/>
                <a:ext cx="1135280" cy="290378"/>
              </a:xfrm>
              <a:prstGeom prst="rect">
                <a:avLst/>
              </a:prstGeom>
              <a:noFill/>
              <a:ln>
                <a:gradFill>
                  <a:gsLst>
                    <a:gs pos="0">
                      <a:srgbClr val="9966FF"/>
                    </a:gs>
                    <a:gs pos="0">
                      <a:srgbClr val="D6E2F0"/>
                    </a:gs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게임 종료</a:t>
                </a:r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15BCA40-FE83-4FF9-A233-3319AF8D6D12}"/>
                </a:ext>
              </a:extLst>
            </p:cNvPr>
            <p:cNvCxnSpPr>
              <a:cxnSpLocks/>
            </p:cNvCxnSpPr>
            <p:nvPr/>
          </p:nvCxnSpPr>
          <p:spPr>
            <a:xfrm>
              <a:off x="988589" y="3367457"/>
              <a:ext cx="1246085" cy="0"/>
            </a:xfrm>
            <a:prstGeom prst="line">
              <a:avLst/>
            </a:prstGeom>
            <a:ln w="34925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B10688-545D-44A6-9EA8-77EC2309BD95}"/>
              </a:ext>
            </a:extLst>
          </p:cNvPr>
          <p:cNvGrpSpPr/>
          <p:nvPr/>
        </p:nvGrpSpPr>
        <p:grpSpPr>
          <a:xfrm>
            <a:off x="7280839" y="3130008"/>
            <a:ext cx="1394146" cy="1992237"/>
            <a:chOff x="5758677" y="3458740"/>
            <a:chExt cx="1394146" cy="199223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6469838-D408-4A07-A71C-D44FAF92A736}"/>
                </a:ext>
              </a:extLst>
            </p:cNvPr>
            <p:cNvGrpSpPr/>
            <p:nvPr/>
          </p:nvGrpSpPr>
          <p:grpSpPr>
            <a:xfrm>
              <a:off x="5758677" y="3458740"/>
              <a:ext cx="1394146" cy="1992237"/>
              <a:chOff x="905720" y="3037440"/>
              <a:chExt cx="1394146" cy="199223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21F87A6-CA6A-49D9-9382-65719234FA01}"/>
                  </a:ext>
                </a:extLst>
              </p:cNvPr>
              <p:cNvGrpSpPr/>
              <p:nvPr/>
            </p:nvGrpSpPr>
            <p:grpSpPr>
              <a:xfrm>
                <a:off x="905720" y="3037440"/>
                <a:ext cx="1394146" cy="1992237"/>
                <a:chOff x="905720" y="3037440"/>
                <a:chExt cx="1394146" cy="1992237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CC01B9F3-78CC-438B-BB34-10796138DE0C}"/>
                    </a:ext>
                  </a:extLst>
                </p:cNvPr>
                <p:cNvSpPr/>
                <p:nvPr/>
              </p:nvSpPr>
              <p:spPr>
                <a:xfrm>
                  <a:off x="905720" y="3037440"/>
                  <a:ext cx="1394146" cy="1992237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rgbClr val="9966FF"/>
                      </a:gs>
                      <a:gs pos="0">
                        <a:srgbClr val="D6E2F0"/>
                      </a:gs>
                      <a:gs pos="0">
                        <a:srgbClr val="9966FF"/>
                      </a:gs>
                      <a:gs pos="100000">
                        <a:srgbClr val="DA5054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ko-KR" altLang="en-US" sz="1200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일시 정지</a:t>
                  </a:r>
                  <a:endParaRPr lang="en-US" altLang="ko-KR" sz="1200" dirty="0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pPr algn="ctr"/>
                  <a:endParaRPr lang="en-US" altLang="ko-KR" sz="1200" dirty="0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pPr algn="ctr"/>
                  <a:endParaRPr lang="en-US" altLang="ko-KR" sz="1200" dirty="0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593DD8DF-FB45-4E0F-9606-C36F5094FB2D}"/>
                    </a:ext>
                  </a:extLst>
                </p:cNvPr>
                <p:cNvSpPr/>
                <p:nvPr/>
              </p:nvSpPr>
              <p:spPr>
                <a:xfrm>
                  <a:off x="1044256" y="3557283"/>
                  <a:ext cx="1135280" cy="290378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rgbClr val="9966FF"/>
                      </a:gs>
                      <a:gs pos="0">
                        <a:srgbClr val="D6E2F0"/>
                      </a:gs>
                      <a:gs pos="0">
                        <a:srgbClr val="9966FF"/>
                      </a:gs>
                      <a:gs pos="100000">
                        <a:srgbClr val="DA5054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게임 재개</a:t>
                  </a: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45C42A8C-873C-4BC7-9D5D-CEFD4580B53E}"/>
                    </a:ext>
                  </a:extLst>
                </p:cNvPr>
                <p:cNvSpPr/>
                <p:nvPr/>
              </p:nvSpPr>
              <p:spPr>
                <a:xfrm>
                  <a:off x="1028585" y="4509202"/>
                  <a:ext cx="1135280" cy="290378"/>
                </a:xfrm>
                <a:prstGeom prst="rect">
                  <a:avLst/>
                </a:prstGeom>
                <a:noFill/>
                <a:ln>
                  <a:gradFill>
                    <a:gsLst>
                      <a:gs pos="0">
                        <a:srgbClr val="9966FF"/>
                      </a:gs>
                      <a:gs pos="0">
                        <a:srgbClr val="D6E2F0"/>
                      </a:gs>
                      <a:gs pos="0">
                        <a:srgbClr val="9966FF"/>
                      </a:gs>
                      <a:gs pos="100000">
                        <a:srgbClr val="DA5054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게임 종료</a:t>
                  </a:r>
                </a:p>
              </p:txBody>
            </p: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F97802FB-88CF-49B0-9602-31FDE6642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153" y="3319832"/>
                <a:ext cx="1128712" cy="0"/>
              </a:xfrm>
              <a:prstGeom prst="line">
                <a:avLst/>
              </a:prstGeom>
              <a:ln w="34925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32F99EA-B6E7-45CA-B5AD-70D30EDA7350}"/>
                </a:ext>
              </a:extLst>
            </p:cNvPr>
            <p:cNvSpPr/>
            <p:nvPr/>
          </p:nvSpPr>
          <p:spPr>
            <a:xfrm>
              <a:off x="5897213" y="4448759"/>
              <a:ext cx="1135280" cy="290378"/>
            </a:xfrm>
            <a:prstGeom prst="rect">
              <a:avLst/>
            </a:prstGeom>
            <a:noFill/>
            <a:ln>
              <a:gradFill>
                <a:gsLst>
                  <a:gs pos="0">
                    <a:srgbClr val="9966FF"/>
                  </a:gs>
                  <a:gs pos="0">
                    <a:srgbClr val="D6E2F0"/>
                  </a:gs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튜토리얼</a:t>
              </a: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29DB98F8-3319-44C7-9E67-0512C8300071}"/>
              </a:ext>
            </a:extLst>
          </p:cNvPr>
          <p:cNvSpPr/>
          <p:nvPr/>
        </p:nvSpPr>
        <p:spPr>
          <a:xfrm>
            <a:off x="4533287" y="5824016"/>
            <a:ext cx="1162050" cy="518258"/>
          </a:xfrm>
          <a:prstGeom prst="ellipse">
            <a:avLst/>
          </a:prstGeom>
          <a:noFill/>
          <a:ln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게임종료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23A6050-613E-4C6E-98EE-444950172111}"/>
              </a:ext>
            </a:extLst>
          </p:cNvPr>
          <p:cNvCxnSpPr>
            <a:cxnSpLocks/>
            <a:stCxn id="3" idx="4"/>
            <a:endCxn id="13" idx="0"/>
          </p:cNvCxnSpPr>
          <p:nvPr/>
        </p:nvCxnSpPr>
        <p:spPr>
          <a:xfrm>
            <a:off x="1582840" y="2650288"/>
            <a:ext cx="0" cy="71260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D07A6EA-AF02-44B5-B91F-9A4A9E3DE7A8}"/>
              </a:ext>
            </a:extLst>
          </p:cNvPr>
          <p:cNvCxnSpPr>
            <a:cxnSpLocks/>
          </p:cNvCxnSpPr>
          <p:nvPr/>
        </p:nvCxnSpPr>
        <p:spPr>
          <a:xfrm>
            <a:off x="5380992" y="3830961"/>
            <a:ext cx="0" cy="8633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AEDF3077-1E1F-461A-99A9-8C643B352BC6}"/>
              </a:ext>
            </a:extLst>
          </p:cNvPr>
          <p:cNvCxnSpPr>
            <a:cxnSpLocks/>
            <a:endCxn id="30" idx="0"/>
          </p:cNvCxnSpPr>
          <p:nvPr/>
        </p:nvCxnSpPr>
        <p:spPr>
          <a:xfrm flipV="1">
            <a:off x="5633241" y="3130008"/>
            <a:ext cx="2344671" cy="1666781"/>
          </a:xfrm>
          <a:prstGeom prst="bentConnector4">
            <a:avLst>
              <a:gd name="adj1" fmla="val 35135"/>
              <a:gd name="adj2" fmla="val 113715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5430BFD-CCEF-49D2-B7AF-14C10DF72DDC}"/>
              </a:ext>
            </a:extLst>
          </p:cNvPr>
          <p:cNvCxnSpPr>
            <a:cxnSpLocks/>
          </p:cNvCxnSpPr>
          <p:nvPr/>
        </p:nvCxnSpPr>
        <p:spPr>
          <a:xfrm>
            <a:off x="5625387" y="3506967"/>
            <a:ext cx="83004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10C6FDD-CAC7-4620-B505-645B154C1534}"/>
              </a:ext>
            </a:extLst>
          </p:cNvPr>
          <p:cNvCxnSpPr>
            <a:cxnSpLocks/>
          </p:cNvCxnSpPr>
          <p:nvPr/>
        </p:nvCxnSpPr>
        <p:spPr>
          <a:xfrm flipV="1">
            <a:off x="4743472" y="3830961"/>
            <a:ext cx="0" cy="8667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8AAF4AF-1F50-4A17-8093-8134CB13BA1A}"/>
              </a:ext>
            </a:extLst>
          </p:cNvPr>
          <p:cNvCxnSpPr>
            <a:stCxn id="21" idx="2"/>
            <a:endCxn id="39" idx="2"/>
          </p:cNvCxnSpPr>
          <p:nvPr/>
        </p:nvCxnSpPr>
        <p:spPr>
          <a:xfrm rot="16200000" flipH="1">
            <a:off x="2453438" y="4003296"/>
            <a:ext cx="1199012" cy="2960685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BD766C83-635E-4EF8-9601-C16700CCA3FF}"/>
              </a:ext>
            </a:extLst>
          </p:cNvPr>
          <p:cNvCxnSpPr>
            <a:cxnSpLocks/>
            <a:stCxn id="32" idx="2"/>
            <a:endCxn id="39" idx="6"/>
          </p:cNvCxnSpPr>
          <p:nvPr/>
        </p:nvCxnSpPr>
        <p:spPr>
          <a:xfrm rot="5400000">
            <a:off x="6237843" y="4349643"/>
            <a:ext cx="1190997" cy="2276007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3B8A365F-F9DF-4EEE-8075-A31919D8BF88}"/>
              </a:ext>
            </a:extLst>
          </p:cNvPr>
          <p:cNvCxnSpPr>
            <a:stCxn id="36" idx="3"/>
            <a:endCxn id="19" idx="3"/>
          </p:cNvCxnSpPr>
          <p:nvPr/>
        </p:nvCxnSpPr>
        <p:spPr>
          <a:xfrm flipH="1" flipV="1">
            <a:off x="5724756" y="2328754"/>
            <a:ext cx="2829899" cy="1936462"/>
          </a:xfrm>
          <a:prstGeom prst="bentConnector3">
            <a:avLst>
              <a:gd name="adj1" fmla="val -1312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31A197FB-B1A9-4DA3-9BE3-2C9F2E9AC80A}"/>
              </a:ext>
            </a:extLst>
          </p:cNvPr>
          <p:cNvCxnSpPr>
            <a:cxnSpLocks/>
          </p:cNvCxnSpPr>
          <p:nvPr/>
        </p:nvCxnSpPr>
        <p:spPr>
          <a:xfrm>
            <a:off x="5620541" y="3782939"/>
            <a:ext cx="12700" cy="1301923"/>
          </a:xfrm>
          <a:prstGeom prst="bentConnector3">
            <a:avLst>
              <a:gd name="adj1" fmla="val 3187150"/>
            </a:avLst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B3E2353C-27C0-48BE-9D3C-030BDCC3ECBD}"/>
              </a:ext>
            </a:extLst>
          </p:cNvPr>
          <p:cNvCxnSpPr>
            <a:cxnSpLocks/>
          </p:cNvCxnSpPr>
          <p:nvPr/>
        </p:nvCxnSpPr>
        <p:spPr>
          <a:xfrm>
            <a:off x="5965925" y="3789421"/>
            <a:ext cx="1453450" cy="148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D15FECB3-7E83-4C10-803B-3F2775AB80AE}"/>
              </a:ext>
            </a:extLst>
          </p:cNvPr>
          <p:cNvSpPr/>
          <p:nvPr/>
        </p:nvSpPr>
        <p:spPr>
          <a:xfrm>
            <a:off x="1001815" y="2132030"/>
            <a:ext cx="1162050" cy="518258"/>
          </a:xfrm>
          <a:prstGeom prst="ellipse">
            <a:avLst/>
          </a:prstGeom>
          <a:noFill/>
          <a:ln w="63500">
            <a:gradFill>
              <a:gsLst>
                <a:gs pos="0">
                  <a:srgbClr val="9966FF"/>
                </a:gs>
                <a:gs pos="100000">
                  <a:srgbClr val="DA505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게임시작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9CB94C-7ACA-4821-B009-0778F2FEDF61}"/>
              </a:ext>
            </a:extLst>
          </p:cNvPr>
          <p:cNvCxnSpPr>
            <a:stCxn id="20" idx="3"/>
            <a:endCxn id="14" idx="1"/>
          </p:cNvCxnSpPr>
          <p:nvPr/>
        </p:nvCxnSpPr>
        <p:spPr>
          <a:xfrm flipV="1">
            <a:off x="2140242" y="3615110"/>
            <a:ext cx="2224811" cy="565214"/>
          </a:xfrm>
          <a:prstGeom prst="bentConnector3">
            <a:avLst>
              <a:gd name="adj1" fmla="val 1844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80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D106D7-57B9-4419-9DF7-11D7F7FF6C3D}"/>
              </a:ext>
            </a:extLst>
          </p:cNvPr>
          <p:cNvGrpSpPr/>
          <p:nvPr/>
        </p:nvGrpSpPr>
        <p:grpSpPr>
          <a:xfrm>
            <a:off x="2332137" y="3087578"/>
            <a:ext cx="5040214" cy="817804"/>
            <a:chOff x="3151286" y="698692"/>
            <a:chExt cx="3592414" cy="798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EFF9FB4-8571-46EE-B7D7-2D6666B1C7C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2ED8119-8DF9-487E-B708-48B84C89D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6F8011-A1AD-4B0B-89E9-7AD95A629050}"/>
              </a:ext>
            </a:extLst>
          </p:cNvPr>
          <p:cNvSpPr txBox="1"/>
          <p:nvPr/>
        </p:nvSpPr>
        <p:spPr>
          <a:xfrm>
            <a:off x="1217335" y="332422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게임 기능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0403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A9DF37C-FC18-4B6F-B8B5-D05E8D0B8C11}"/>
              </a:ext>
            </a:extLst>
          </p:cNvPr>
          <p:cNvSpPr/>
          <p:nvPr/>
        </p:nvSpPr>
        <p:spPr>
          <a:xfrm>
            <a:off x="200025" y="2804552"/>
            <a:ext cx="9505952" cy="1992237"/>
          </a:xfrm>
          <a:prstGeom prst="rect">
            <a:avLst/>
          </a:prstGeom>
          <a:solidFill>
            <a:schemeClr val="tx1">
              <a:lumMod val="95000"/>
              <a:lumOff val="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주요 기능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3720660" y="666980"/>
            <a:ext cx="2453667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23">
            <a:extLst>
              <a:ext uri="{FF2B5EF4-FFF2-40B4-BE49-F238E27FC236}">
                <a16:creationId xmlns:a16="http://schemas.microsoft.com/office/drawing/2014/main" id="{2EB26AF7-A968-411B-B943-D3E4A8F9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" y="1661170"/>
            <a:ext cx="9349739" cy="4936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10C007-7B69-46FD-9158-CCCA810FF677}"/>
              </a:ext>
            </a:extLst>
          </p:cNvPr>
          <p:cNvSpPr/>
          <p:nvPr/>
        </p:nvSpPr>
        <p:spPr>
          <a:xfrm>
            <a:off x="1481051" y="2098252"/>
            <a:ext cx="6782015" cy="4211553"/>
          </a:xfrm>
          <a:prstGeom prst="rect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CD24D2C-314E-4811-940A-902A2AF6C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70710"/>
              </p:ext>
            </p:extLst>
          </p:nvPr>
        </p:nvGraphicFramePr>
        <p:xfrm>
          <a:off x="1570058" y="2187980"/>
          <a:ext cx="6604000" cy="400304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442935">
                  <a:extLst>
                    <a:ext uri="{9D8B030D-6E8A-4147-A177-3AD203B41FA5}">
                      <a16:colId xmlns:a16="http://schemas.microsoft.com/office/drawing/2014/main" val="3201743334"/>
                    </a:ext>
                  </a:extLst>
                </a:gridCol>
                <a:gridCol w="5161065">
                  <a:extLst>
                    <a:ext uri="{9D8B030D-6E8A-4147-A177-3AD203B41FA5}">
                      <a16:colId xmlns:a16="http://schemas.microsoft.com/office/drawing/2014/main" val="3024296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키를 입력 받아 원하는 방향으로 이동한다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81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이동 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장거리 이동을 위한 스피드 모드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단거리 이동을 위한 일반 모드가 존재한다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15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총알을 발사하여 적을 제거 할 수 있다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207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미사일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재사용 시간이 있는 유도기능의 강력한 미사일을 발사한다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715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스킬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1, </a:t>
                      </a:r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스킬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2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마나를</a:t>
                      </a:r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 소모하여 재사용시간이 있는 강력한 공격을 한다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13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마나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스킬 사용시 소모되며 일정시간동안 소모하지 않으면 천천히</a:t>
                      </a:r>
                      <a:endParaRPr lang="en-US" altLang="ko-KR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차오른다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47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우주 복귀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우주선에 다가가 상호작용을 하면 우주로 레벨이 전환된다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66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행성 진입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행성에 가까워지면 해당 행성레벨로 화면이 전환된다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245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적을 제거하면 일정확률로 획득 가능하다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78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강화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일정 아이템을 소모하여 우주선을 강화한다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9142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30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A9DF37C-FC18-4B6F-B8B5-D05E8D0B8C11}"/>
              </a:ext>
            </a:extLst>
          </p:cNvPr>
          <p:cNvSpPr/>
          <p:nvPr/>
        </p:nvSpPr>
        <p:spPr>
          <a:xfrm>
            <a:off x="200025" y="2804552"/>
            <a:ext cx="9505952" cy="1992237"/>
          </a:xfrm>
          <a:prstGeom prst="rect">
            <a:avLst/>
          </a:prstGeom>
          <a:solidFill>
            <a:schemeClr val="tx1">
              <a:lumMod val="95000"/>
              <a:lumOff val="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15A7E8-BC8E-4680-98DA-66D2DBD19859}"/>
              </a:ext>
            </a:extLst>
          </p:cNvPr>
          <p:cNvSpPr txBox="1"/>
          <p:nvPr/>
        </p:nvSpPr>
        <p:spPr>
          <a:xfrm>
            <a:off x="1312585" y="903627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  <a:cs typeface="+mj-cs"/>
              </a:rPr>
              <a:t>주요 기능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  <a:cs typeface="+mj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E6B390-A7CC-40D3-BBBA-4C5A3CB3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37"/>
            <a:ext cx="2501900" cy="169277"/>
          </a:xfrm>
          <a:solidFill>
            <a:schemeClr val="tx1">
              <a:lumMod val="75000"/>
              <a:lumOff val="25000"/>
              <a:alpha val="67000"/>
            </a:schemeClr>
          </a:solidFill>
        </p:spPr>
        <p:txBody>
          <a:bodyPr lIns="144000" rIns="108000">
            <a:spAutoFit/>
          </a:bodyPr>
          <a:lstStyle/>
          <a:p>
            <a:pPr algn="ctr"/>
            <a:r>
              <a:rPr lang="en-US" altLang="ko-KR" sz="1100" b="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DESIGNED BY ADSTOREPOST.COM</a:t>
            </a:r>
            <a:endParaRPr lang="ko-KR" altLang="en-US" sz="1100" b="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FECBBF-0DBA-4951-A346-F9C1E8FE48A4}"/>
              </a:ext>
            </a:extLst>
          </p:cNvPr>
          <p:cNvGrpSpPr/>
          <p:nvPr/>
        </p:nvGrpSpPr>
        <p:grpSpPr>
          <a:xfrm>
            <a:off x="3720660" y="666980"/>
            <a:ext cx="2453667" cy="817804"/>
            <a:chOff x="3151286" y="698692"/>
            <a:chExt cx="3592414" cy="798195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CE2E7F0F-C67A-4F04-A564-1AF6306823E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1496887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480CA0-C4C2-4C3B-97D3-B0BF6E84E8E7}"/>
                </a:ext>
              </a:extLst>
            </p:cNvPr>
            <p:cNvCxnSpPr>
              <a:cxnSpLocks/>
            </p:cNvCxnSpPr>
            <p:nvPr/>
          </p:nvCxnSpPr>
          <p:spPr>
            <a:xfrm>
              <a:off x="3151286" y="698692"/>
              <a:ext cx="359241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23">
            <a:extLst>
              <a:ext uri="{FF2B5EF4-FFF2-40B4-BE49-F238E27FC236}">
                <a16:creationId xmlns:a16="http://schemas.microsoft.com/office/drawing/2014/main" id="{2EB26AF7-A968-411B-B943-D3E4A8F9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" y="1661170"/>
            <a:ext cx="9349739" cy="4936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10C007-7B69-46FD-9158-CCCA810FF677}"/>
              </a:ext>
            </a:extLst>
          </p:cNvPr>
          <p:cNvSpPr/>
          <p:nvPr/>
        </p:nvSpPr>
        <p:spPr>
          <a:xfrm>
            <a:off x="1561992" y="1857323"/>
            <a:ext cx="6782015" cy="3444349"/>
          </a:xfrm>
          <a:prstGeom prst="rect">
            <a:avLst/>
          </a:prstGeom>
          <a:gradFill>
            <a:gsLst>
              <a:gs pos="0">
                <a:srgbClr val="9966FF"/>
              </a:gs>
              <a:gs pos="100000">
                <a:srgbClr val="DA50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CD24D2C-314E-4811-940A-902A2AF6C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191813"/>
              </p:ext>
            </p:extLst>
          </p:nvPr>
        </p:nvGraphicFramePr>
        <p:xfrm>
          <a:off x="1651000" y="1953337"/>
          <a:ext cx="6604000" cy="325120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1442935">
                  <a:extLst>
                    <a:ext uri="{9D8B030D-6E8A-4147-A177-3AD203B41FA5}">
                      <a16:colId xmlns:a16="http://schemas.microsoft.com/office/drawing/2014/main" val="3201743334"/>
                    </a:ext>
                  </a:extLst>
                </a:gridCol>
                <a:gridCol w="5161065">
                  <a:extLst>
                    <a:ext uri="{9D8B030D-6E8A-4147-A177-3AD203B41FA5}">
                      <a16:colId xmlns:a16="http://schemas.microsoft.com/office/drawing/2014/main" val="3024296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우주와 행성에는 움직임과 공격방식이 다른 여러 적들이 있다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207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적 </a:t>
                      </a:r>
                      <a:r>
                        <a:rPr lang="ko-KR" altLang="en-US" sz="1400" dirty="0" err="1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스폰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적을 제거하면 일정 시간 뒤 다시 적이 다수 </a:t>
                      </a:r>
                      <a:r>
                        <a:rPr lang="ko-KR" altLang="en-US" sz="1400" dirty="0" err="1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스폰된다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43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중립구역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주변의 적들이 진입하지 못하도록 </a:t>
                      </a:r>
                      <a:r>
                        <a:rPr lang="ko-KR" altLang="en-US" sz="1400" dirty="0" err="1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쉴드가</a:t>
                      </a:r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 있으며 </a:t>
                      </a:r>
                      <a:r>
                        <a:rPr lang="ko-KR" altLang="en-US" sz="1400" dirty="0" err="1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플래이어만</a:t>
                      </a:r>
                      <a:endParaRPr lang="en-US" altLang="ko-KR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드나들 수 있다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주변의 적들은 중립구역의 </a:t>
                      </a:r>
                      <a:r>
                        <a:rPr lang="ko-KR" altLang="en-US" sz="1400" dirty="0" err="1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터렛이</a:t>
                      </a:r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 대신 제거해준다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715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미지의 공간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행성에는 특정 조건을 만족해야 진입할 수 있는 숨겨진 공간이 있을 수 있다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47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보스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적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)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특정 조건을 만족시키면 활성화되는 보스가 존재한다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보스는 다양한 패턴으로 </a:t>
                      </a:r>
                      <a:r>
                        <a:rPr lang="ko-KR" altLang="en-US" sz="1400" dirty="0" err="1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플래이어를</a:t>
                      </a:r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 공격해온다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66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퀘스트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NPC</a:t>
                      </a:r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에게 말을 걸어 퀘스트를 받을 수 있다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245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탈것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탈것에 접근하여 상호작용을 하면 탈것에 탑승할 수 있다</a:t>
                      </a:r>
                      <a:r>
                        <a:rPr lang="en-US" altLang="ko-KR" sz="1400" dirty="0">
                          <a:latin typeface="a옛날사진관2" panose="02020600000000000000" pitchFamily="18" charset="-127"/>
                          <a:ea typeface="a옛날사진관2" panose="02020600000000000000" pitchFamily="18" charset="-127"/>
                        </a:rPr>
                        <a:t>.</a:t>
                      </a:r>
                      <a:endParaRPr lang="ko-KR" altLang="en-US" sz="1400" dirty="0">
                        <a:latin typeface="a옛날사진관2" panose="02020600000000000000" pitchFamily="18" charset="-127"/>
                        <a:ea typeface="a옛날사진관2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4710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794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8192</TotalTime>
  <Words>879</Words>
  <Application>Microsoft Office PowerPoint</Application>
  <PresentationFormat>A4 용지(210x297mm)</PresentationFormat>
  <Paragraphs>372</Paragraphs>
  <Slides>25</Slides>
  <Notes>25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a타임머신</vt:lpstr>
      <vt:lpstr>a옛날사진관2</vt:lpstr>
      <vt:lpstr>나눔스퀘어 ExtraBold</vt:lpstr>
      <vt:lpstr>맑은 고딕</vt:lpstr>
      <vt:lpstr>나눔스퀘어</vt:lpstr>
      <vt:lpstr>Arial</vt:lpstr>
      <vt:lpstr>a옛날사진관4</vt:lpstr>
      <vt:lpstr>Wingdings</vt:lpstr>
      <vt:lpstr>나눔스퀘어 Bold</vt:lpstr>
      <vt:lpstr>Office 테마</vt:lpstr>
      <vt:lpstr>PowerPoint 프레젠테이션</vt:lpstr>
      <vt:lpstr>PowerPoint 프레젠테이션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DESIGNED BY ADSTOREPOST.COM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templeate adstorepost.com</dc:title>
  <dc:creator>adstorepost.com</dc:creator>
  <cp:keywords>L@rgo</cp:keywords>
  <cp:lastModifiedBy>user</cp:lastModifiedBy>
  <cp:revision>2085</cp:revision>
  <cp:lastPrinted>2018-10-01T08:18:26Z</cp:lastPrinted>
  <dcterms:created xsi:type="dcterms:W3CDTF">2018-09-20T04:59:45Z</dcterms:created>
  <dcterms:modified xsi:type="dcterms:W3CDTF">2021-08-11T07:27:49Z</dcterms:modified>
</cp:coreProperties>
</file>